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notesMasterIdLst>
    <p:notesMasterId r:id="rId54"/>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arget="slides/slide21.xml" Type="http://schemas.openxmlformats.org/officeDocument/2006/relationships/slide"/>  <Relationship Id="rId23" Target="slides/slide22.xml" Type="http://schemas.openxmlformats.org/officeDocument/2006/relationships/slide"/>  <Relationship Id="rId24" Target="slides/slide23.xml" Type="http://schemas.openxmlformats.org/officeDocument/2006/relationships/slide"/>  <Relationship Id="rId25" Target="slides/slide24.xml" Type="http://schemas.openxmlformats.org/officeDocument/2006/relationships/slide"/>  <Relationship Id="rId26" Target="slides/slide25.xml" Type="http://schemas.openxmlformats.org/officeDocument/2006/relationships/slide"/>  <Relationship Id="rId27" Target="slides/slide26.xml" Type="http://schemas.openxmlformats.org/officeDocument/2006/relationships/slide"/>  <Relationship Id="rId28" Target="slides/slide27.xml" Type="http://schemas.openxmlformats.org/officeDocument/2006/relationships/slide"/>  <Relationship Id="rId29" Target="slides/slide28.xml" Type="http://schemas.openxmlformats.org/officeDocument/2006/relationships/slide"/>  <Relationship Id="rId30" Target="slides/slide29.xml" Type="http://schemas.openxmlformats.org/officeDocument/2006/relationships/slide"/>  <Relationship Id="rId31" Target="slides/slide30.xml" Type="http://schemas.openxmlformats.org/officeDocument/2006/relationships/slide"/>  <Relationship Id="rId32" Target="slides/slide31.xml" Type="http://schemas.openxmlformats.org/officeDocument/2006/relationships/slide"/>  <Relationship Id="rId33" Target="slides/slide32.xml" Type="http://schemas.openxmlformats.org/officeDocument/2006/relationships/slide"/>  <Relationship Id="rId34" Target="slides/slide33.xml" Type="http://schemas.openxmlformats.org/officeDocument/2006/relationships/slide"/>  <Relationship Id="rId35" Target="slides/slide34.xml" Type="http://schemas.openxmlformats.org/officeDocument/2006/relationships/slide"/>  <Relationship Id="rId36" Target="slides/slide35.xml" Type="http://schemas.openxmlformats.org/officeDocument/2006/relationships/slide"/>  <Relationship Id="rId37" Target="slides/slide36.xml" Type="http://schemas.openxmlformats.org/officeDocument/2006/relationships/slide"/>  <Relationship Id="rId38" Target="slides/slide37.xml" Type="http://schemas.openxmlformats.org/officeDocument/2006/relationships/slide"/>  <Relationship Id="rId39" Target="slides/slide38.xml" Type="http://schemas.openxmlformats.org/officeDocument/2006/relationships/slide"/>  <Relationship Id="rId40" Target="slides/slide39.xml" Type="http://schemas.openxmlformats.org/officeDocument/2006/relationships/slide"/>  <Relationship Id="rId41" Target="slides/slide40.xml" Type="http://schemas.openxmlformats.org/officeDocument/2006/relationships/slide"/>  <Relationship Id="rId42" Target="slides/slide41.xml" Type="http://schemas.openxmlformats.org/officeDocument/2006/relationships/slide"/>  <Relationship Id="rId43" Target="slides/slide42.xml" Type="http://schemas.openxmlformats.org/officeDocument/2006/relationships/slide"/>  <Relationship Id="rId44" Target="slides/slide43.xml" Type="http://schemas.openxmlformats.org/officeDocument/2006/relationships/slide"/>  <Relationship Id="rId45" Target="slides/slide44.xml" Type="http://schemas.openxmlformats.org/officeDocument/2006/relationships/slide"/>  <Relationship Id="rId46" Target="slides/slide45.xml" Type="http://schemas.openxmlformats.org/officeDocument/2006/relationships/slide"/>  <Relationship Id="rId47" Target="slides/slide46.xml" Type="http://schemas.openxmlformats.org/officeDocument/2006/relationships/slide"/>  <Relationship Id="rId48" Target="slides/slide47.xml" Type="http://schemas.openxmlformats.org/officeDocument/2006/relationships/slide"/>  <Relationship Id="rId49" Target="slides/slide48.xml" Type="http://schemas.openxmlformats.org/officeDocument/2006/relationships/slide"/>  <Relationship Id="rId50" Type="http://schemas.openxmlformats.org/officeDocument/2006/relationships/presProps" Target="presProps.xml"/>  <Relationship Id="rId51" Type="http://schemas.openxmlformats.org/officeDocument/2006/relationships/viewProps" Target="viewProps.xml"/>  <Relationship Id="rId52" Type="http://schemas.openxmlformats.org/officeDocument/2006/relationships/theme" Target="theme/theme1.xml"/>  <Relationship Id="rId53" Type="http://schemas.openxmlformats.org/officeDocument/2006/relationships/tableStyles" Target="tableStyles.xml"/>  <Relationship Id="rId54"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3.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slideLayouts/slideLayout1.xml" Type="http://schemas.openxmlformats.org/officeDocument/2006/relationships/slideLayout"/><Relationship Id="rId5"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6.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17.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18.png" Type="http://schemas.openxmlformats.org/officeDocument/2006/relationships/image"/><Relationship Id="rId2" Target="../media/image19.sv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0" Target="../media/image37.svg" Type="http://schemas.openxmlformats.org/officeDocument/2006/relationships/image"/><Relationship Id="rId21" Target="../media/image38.png" Type="http://schemas.openxmlformats.org/officeDocument/2006/relationships/image"/><Relationship Id="rId22" Target="../media/image39.svg" Type="http://schemas.openxmlformats.org/officeDocument/2006/relationships/image"/><Relationship Id="rId23" Target="../media/image40.png" Type="http://schemas.openxmlformats.org/officeDocument/2006/relationships/image"/><Relationship Id="rId24" Target="../media/image41.svg" Type="http://schemas.openxmlformats.org/officeDocument/2006/relationships/image"/><Relationship Id="rId25" Target="../media/image42.png" Type="http://schemas.openxmlformats.org/officeDocument/2006/relationships/image"/><Relationship Id="rId26" Target="../media/image43.svg" Type="http://schemas.openxmlformats.org/officeDocument/2006/relationships/image"/><Relationship Id="rId27" Target="../media/image44.png" Type="http://schemas.openxmlformats.org/officeDocument/2006/relationships/image"/><Relationship Id="rId28" Target="../media/image45.svg" Type="http://schemas.openxmlformats.org/officeDocument/2006/relationships/image"/><Relationship Id="rId29" Target="../media/image46.png" Type="http://schemas.openxmlformats.org/officeDocument/2006/relationships/image"/><Relationship Id="rId30" Target="../media/image47.svg" Type="http://schemas.openxmlformats.org/officeDocument/2006/relationships/image"/><Relationship Id="rId31" Target="../slideLayouts/slideLayout1.xml" Type="http://schemas.openxmlformats.org/officeDocument/2006/relationships/slideLayout"/><Relationship Id="rId32"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48.png" Type="http://schemas.openxmlformats.org/officeDocument/2006/relationships/image"/><Relationship Id="rId2" Target="../slideLayouts/slideLayout1.xml" Type="http://schemas.openxmlformats.org/officeDocument/2006/relationships/slideLayout"/><Relationship Id="rId3"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49.pn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media/image50.png" Type="http://schemas.openxmlformats.org/officeDocument/2006/relationships/image"/><Relationship Id="rId2" Target="../media/image51.sv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slideLayouts/slideLayout1.xml" Type="http://schemas.openxmlformats.org/officeDocument/2006/relationships/slideLayout"/><Relationship Id="rId8"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56.png" Type="http://schemas.openxmlformats.org/officeDocument/2006/relationships/image"/><Relationship Id="rId2" Target="../media/image57.sv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slideLayouts/slideLayout1.xml" Type="http://schemas.openxmlformats.org/officeDocument/2006/relationships/slideLayout"/><Relationship Id="rId6"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60.png" Type="http://schemas.openxmlformats.org/officeDocument/2006/relationships/image"/><Relationship Id="rId2" Target="../slideLayouts/slideLayout1.xml" Type="http://schemas.openxmlformats.org/officeDocument/2006/relationships/slideLayout"/><Relationship Id="rId3"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61.png" Type="http://schemas.openxmlformats.org/officeDocument/2006/relationships/image"/><Relationship Id="rId2" Target="../media/image62.png" Type="http://schemas.openxmlformats.org/officeDocument/2006/relationships/image"/><Relationship Id="rId3" Target="../slideLayouts/slideLayout1.xml" Type="http://schemas.openxmlformats.org/officeDocument/2006/relationships/slideLayout"/><Relationship Id="rId4"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slideLayouts/slideLayout1.xml" Type="http://schemas.openxmlformats.org/officeDocument/2006/relationships/slideLayout"/><Relationship Id="rId8"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63.png" Type="http://schemas.openxmlformats.org/officeDocument/2006/relationships/image"/><Relationship Id="rId2" Target="../media/image64.sv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slideLayouts/slideLayout1.xml" Type="http://schemas.openxmlformats.org/officeDocument/2006/relationships/slideLayout"/><Relationship Id="rId10" Target="../notesSlides/notesSlide20.xml" Type="http://schemas.openxmlformats.org/officeDocument/2006/relationships/notesSlide"/></Relationships>
</file>

<file path=ppt/slides/_rels/slide21.xml.rels><?xml version="1.0" encoding="UTF-8" standalone="yes"?><Relationships xmlns="http://schemas.openxmlformats.org/package/2006/relationships"><Relationship Id="rId1" Target="../media/image71.png" Type="http://schemas.openxmlformats.org/officeDocument/2006/relationships/image"/><Relationship Id="rId2" Target="../media/image72.sv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slideLayouts/slideLayout1.xml" Type="http://schemas.openxmlformats.org/officeDocument/2006/relationships/slideLayout"/><Relationship Id="rId6" Target="../notesSlides/notesSlide21.xml" Type="http://schemas.openxmlformats.org/officeDocument/2006/relationships/notesSlide"/></Relationships>
</file>

<file path=ppt/slides/_rels/slide22.xml.rels><?xml version="1.0" encoding="UTF-8" standalone="yes"?><Relationships xmlns="http://schemas.openxmlformats.org/package/2006/relationships"><Relationship Id="rId1" Target="../media/image75.png" Type="http://schemas.openxmlformats.org/officeDocument/2006/relationships/image"/><Relationship Id="rId2" Target="../slideLayouts/slideLayout1.xml" Type="http://schemas.openxmlformats.org/officeDocument/2006/relationships/slideLayout"/><Relationship Id="rId3" Target="../notesSlides/notesSlide22.xml" Type="http://schemas.openxmlformats.org/officeDocument/2006/relationships/notesSlide"/></Relationships>
</file>

<file path=ppt/slides/_rels/slide23.xml.rels><?xml version="1.0" encoding="UTF-8" standalone="yes"?><Relationships xmlns="http://schemas.openxmlformats.org/package/2006/relationships"><Relationship Id="rId1" Target="../media/image76.png" Type="http://schemas.openxmlformats.org/officeDocument/2006/relationships/image"/><Relationship Id="rId2" Target="../media/image77.png" Type="http://schemas.openxmlformats.org/officeDocument/2006/relationships/image"/><Relationship Id="rId3" Target="../slideLayouts/slideLayout1.xml" Type="http://schemas.openxmlformats.org/officeDocument/2006/relationships/slideLayout"/><Relationship Id="rId4" Target="../notesSlides/notesSlide23.xml" Type="http://schemas.openxmlformats.org/officeDocument/2006/relationships/notesSlide"/></Relationships>
</file>

<file path=ppt/slides/_rels/slide24.xml.rels><?xml version="1.0" encoding="UTF-8" standalone="yes"?><Relationships xmlns="http://schemas.openxmlformats.org/package/2006/relationships"><Relationship Id="rId1" Target="../media/image78.png" Type="http://schemas.openxmlformats.org/officeDocument/2006/relationships/image"/><Relationship Id="rId2" Target="../media/image79.sv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slideLayouts/slideLayout1.xml" Type="http://schemas.openxmlformats.org/officeDocument/2006/relationships/slideLayout"/><Relationship Id="rId8" Target="../notesSlides/notesSlide24.xml" Type="http://schemas.openxmlformats.org/officeDocument/2006/relationships/notesSlide"/></Relationships>
</file>

<file path=ppt/slides/_rels/slide25.xml.rels><?xml version="1.0" encoding="UTF-8" standalone="yes"?><Relationships xmlns="http://schemas.openxmlformats.org/package/2006/relationships"><Relationship Id="rId1" Target="../media/image84.png" Type="http://schemas.openxmlformats.org/officeDocument/2006/relationships/image"/><Relationship Id="rId2" Target="../media/image85.sv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slideLayouts/slideLayout1.xml" Type="http://schemas.openxmlformats.org/officeDocument/2006/relationships/slideLayout"/><Relationship Id="rId6" Target="../notesSlides/notesSlide25.xml" Type="http://schemas.openxmlformats.org/officeDocument/2006/relationships/notesSlide"/></Relationships>
</file>

<file path=ppt/slides/_rels/slide26.xml.rels><?xml version="1.0" encoding="UTF-8" standalone="yes"?><Relationships xmlns="http://schemas.openxmlformats.org/package/2006/relationships"><Relationship Id="rId1" Target="../media/image88.png" Type="http://schemas.openxmlformats.org/officeDocument/2006/relationships/image"/><Relationship Id="rId2" Target="../media/image89.png" Type="http://schemas.openxmlformats.org/officeDocument/2006/relationships/image"/><Relationship Id="rId3" Target="../slideLayouts/slideLayout1.xml" Type="http://schemas.openxmlformats.org/officeDocument/2006/relationships/slideLayout"/><Relationship Id="rId4" Target="../notesSlides/notesSlide26.xml" Type="http://schemas.openxmlformats.org/officeDocument/2006/relationships/notesSlide"/></Relationships>
</file>

<file path=ppt/slides/_rels/slide27.xml.rels><?xml version="1.0" encoding="UTF-8" standalone="yes"?><Relationships xmlns="http://schemas.openxmlformats.org/package/2006/relationships"><Relationship Id="rId1" Target="../media/image90.png" Type="http://schemas.openxmlformats.org/officeDocument/2006/relationships/image"/><Relationship Id="rId2" Target="../media/image91.sv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15" Target="../media/image104.png" Type="http://schemas.openxmlformats.org/officeDocument/2006/relationships/image"/><Relationship Id="rId16" Target="../media/image105.svg" Type="http://schemas.openxmlformats.org/officeDocument/2006/relationships/image"/><Relationship Id="rId17" Target="../slideLayouts/slideLayout1.xml" Type="http://schemas.openxmlformats.org/officeDocument/2006/relationships/slideLayout"/><Relationship Id="rId18" Target="../notesSlides/notesSlide27.xml" Type="http://schemas.openxmlformats.org/officeDocument/2006/relationships/notesSlide"/></Relationships>
</file>

<file path=ppt/slides/_rels/slide28.xml.rels><?xml version="1.0" encoding="UTF-8" standalone="yes"?><Relationships xmlns="http://schemas.openxmlformats.org/package/2006/relationships"><Relationship Id="rId1" Target="../media/image106.png" Type="http://schemas.openxmlformats.org/officeDocument/2006/relationships/image"/><Relationship Id="rId2" Target="../slideLayouts/slideLayout1.xml" Type="http://schemas.openxmlformats.org/officeDocument/2006/relationships/slideLayout"/><Relationship Id="rId3" Target="../notesSlides/notesSlide28.xml" Type="http://schemas.openxmlformats.org/officeDocument/2006/relationships/notesSlide"/></Relationships>
</file>

<file path=ppt/slides/_rels/slide29.xml.rels><?xml version="1.0" encoding="UTF-8" standalone="yes"?><Relationships xmlns="http://schemas.openxmlformats.org/package/2006/relationships"><Relationship Id="rId1" Target="../media/image107.png" Type="http://schemas.openxmlformats.org/officeDocument/2006/relationships/image"/><Relationship Id="rId2" Target="../slideLayouts/slideLayout1.xml" Type="http://schemas.openxmlformats.org/officeDocument/2006/relationships/slideLayout"/><Relationship Id="rId3" Target="../notesSlides/notesSlide29.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<Relationships xmlns="http://schemas.openxmlformats.org/package/2006/relationships"><Relationship Id="rId1" Target="../media/image108.png" Type="http://schemas.openxmlformats.org/officeDocument/2006/relationships/image"/><Relationship Id="rId2" Target="../slideLayouts/slideLayout1.xml" Type="http://schemas.openxmlformats.org/officeDocument/2006/relationships/slideLayout"/><Relationship Id="rId3" Target="../notesSlides/notesSlide30.xml" Type="http://schemas.openxmlformats.org/officeDocument/2006/relationships/notesSlide"/></Relationships>
</file>

<file path=ppt/slides/_rels/slide31.xml.rels><?xml version="1.0" encoding="UTF-8" standalone="yes"?><Relationships xmlns="http://schemas.openxmlformats.org/package/2006/relationships"><Relationship Id="rId1" Target="../media/image109.png" Type="http://schemas.openxmlformats.org/officeDocument/2006/relationships/image"/><Relationship Id="rId2" Target="../media/image110.svg" Type="http://schemas.openxmlformats.org/officeDocument/2006/relationships/image"/><Relationship Id="rId3" Target="../media/image111.png" Type="http://schemas.openxmlformats.org/officeDocument/2006/relationships/image"/><Relationship Id="rId4" Target="../media/image112.svg" Type="http://schemas.openxmlformats.org/officeDocument/2006/relationships/image"/><Relationship Id="rId5" Target="../media/image113.png" Type="http://schemas.openxmlformats.org/officeDocument/2006/relationships/image"/><Relationship Id="rId6" Target="../media/image114.svg" Type="http://schemas.openxmlformats.org/officeDocument/2006/relationships/image"/><Relationship Id="rId7" Target="../slideLayouts/slideLayout1.xml" Type="http://schemas.openxmlformats.org/officeDocument/2006/relationships/slideLayout"/><Relationship Id="rId8" Target="../notesSlides/notesSlide31.xml" Type="http://schemas.openxmlformats.org/officeDocument/2006/relationships/notesSlide"/></Relationships>
</file>

<file path=ppt/slides/_rels/slide32.xml.rels><?xml version="1.0" encoding="UTF-8" standalone="yes"?><Relationships xmlns="http://schemas.openxmlformats.org/package/2006/relationships"><Relationship Id="rId1" Target="../media/image115.png" Type="http://schemas.openxmlformats.org/officeDocument/2006/relationships/image"/><Relationship Id="rId2" Target="../slideLayouts/slideLayout1.xml" Type="http://schemas.openxmlformats.org/officeDocument/2006/relationships/slideLayout"/><Relationship Id="rId3" Target="../notesSlides/notesSlide32.xml" Type="http://schemas.openxmlformats.org/officeDocument/2006/relationships/notesSlide"/></Relationships>
</file>

<file path=ppt/slides/_rels/slide33.xml.rels><?xml version="1.0" encoding="UTF-8" standalone="yes"?><Relationships xmlns="http://schemas.openxmlformats.org/package/2006/relationships"><Relationship Id="rId1" Target="../media/image116.png" Type="http://schemas.openxmlformats.org/officeDocument/2006/relationships/image"/><Relationship Id="rId2" Target="../slideLayouts/slideLayout1.xml" Type="http://schemas.openxmlformats.org/officeDocument/2006/relationships/slideLayout"/><Relationship Id="rId3" Target="../notesSlides/notesSlide33.xml" Type="http://schemas.openxmlformats.org/officeDocument/2006/relationships/notesSlide"/></Relationships>
</file>

<file path=ppt/slides/_rels/slide34.xml.rels><?xml version="1.0" encoding="UTF-8" standalone="yes"?><Relationships xmlns="http://schemas.openxmlformats.org/package/2006/relationships"><Relationship Id="rId1" Target="../media/image117.png" Type="http://schemas.openxmlformats.org/officeDocument/2006/relationships/image"/><Relationship Id="rId2" Target="../slideLayouts/slideLayout1.xml" Type="http://schemas.openxmlformats.org/officeDocument/2006/relationships/slideLayout"/><Relationship Id="rId3" Target="../notesSlides/notesSlide34.xml" Type="http://schemas.openxmlformats.org/officeDocument/2006/relationships/notesSlide"/></Relationships>
</file>

<file path=ppt/slides/_rels/slide35.xml.rels><?xml version="1.0" encoding="UTF-8" standalone="yes"?><Relationships xmlns="http://schemas.openxmlformats.org/package/2006/relationships"><Relationship Id="rId1" Target="../media/image118.png" Type="http://schemas.openxmlformats.org/officeDocument/2006/relationships/image"/><Relationship Id="rId2" Target="../slideLayouts/slideLayout1.xml" Type="http://schemas.openxmlformats.org/officeDocument/2006/relationships/slideLayout"/><Relationship Id="rId3" Target="../notesSlides/notesSlide35.xml" Type="http://schemas.openxmlformats.org/officeDocument/2006/relationships/notesSlide"/></Relationships>
</file>

<file path=ppt/slides/_rels/slide36.xml.rels><?xml version="1.0" encoding="UTF-8" standalone="yes"?><Relationships xmlns="http://schemas.openxmlformats.org/package/2006/relationships"><Relationship Id="rId1" Target="../media/image119.png" Type="http://schemas.openxmlformats.org/officeDocument/2006/relationships/image"/><Relationship Id="rId2" Target="../media/image120.svg" Type="http://schemas.openxmlformats.org/officeDocument/2006/relationships/image"/><Relationship Id="rId3" Target="../media/image121.png" Type="http://schemas.openxmlformats.org/officeDocument/2006/relationships/image"/><Relationship Id="rId4" Target="../media/image122.svg" Type="http://schemas.openxmlformats.org/officeDocument/2006/relationships/image"/><Relationship Id="rId5" Target="../media/image123.png" Type="http://schemas.openxmlformats.org/officeDocument/2006/relationships/image"/><Relationship Id="rId6" Target="../media/image124.svg" Type="http://schemas.openxmlformats.org/officeDocument/2006/relationships/image"/><Relationship Id="rId7" Target="../slideLayouts/slideLayout1.xml" Type="http://schemas.openxmlformats.org/officeDocument/2006/relationships/slideLayout"/><Relationship Id="rId8" Target="../notesSlides/notesSlide36.xml" Type="http://schemas.openxmlformats.org/officeDocument/2006/relationships/notesSlide"/></Relationships>
</file>

<file path=ppt/slides/_rels/slide37.xml.rels><?xml version="1.0" encoding="UTF-8" standalone="yes"?><Relationships xmlns="http://schemas.openxmlformats.org/package/2006/relationships"><Relationship Id="rId1" Target="../media/image125.png" Type="http://schemas.openxmlformats.org/officeDocument/2006/relationships/image"/><Relationship Id="rId2" Target="../slideLayouts/slideLayout1.xml" Type="http://schemas.openxmlformats.org/officeDocument/2006/relationships/slideLayout"/><Relationship Id="rId3" Target="../notesSlides/notesSlide37.xml" Type="http://schemas.openxmlformats.org/officeDocument/2006/relationships/notesSlide"/></Relationships>
</file>

<file path=ppt/slides/_rels/slide38.xml.rels><?xml version="1.0" encoding="UTF-8" standalone="yes"?><Relationships xmlns="http://schemas.openxmlformats.org/package/2006/relationships"><Relationship Id="rId1" Target="../media/image126.png" Type="http://schemas.openxmlformats.org/officeDocument/2006/relationships/image"/><Relationship Id="rId2" Target="../slideLayouts/slideLayout1.xml" Type="http://schemas.openxmlformats.org/officeDocument/2006/relationships/slideLayout"/><Relationship Id="rId3" Target="../notesSlides/notesSlide38.xml" Type="http://schemas.openxmlformats.org/officeDocument/2006/relationships/notesSlide"/></Relationships>
</file>

<file path=ppt/slides/_rels/slide39.xml.rels><?xml version="1.0" encoding="UTF-8" standalone="yes"?><Relationships xmlns="http://schemas.openxmlformats.org/package/2006/relationships"><Relationship Id="rId1" Target="../media/image127.png" Type="http://schemas.openxmlformats.org/officeDocument/2006/relationships/image"/><Relationship Id="rId2" Target="../slideLayouts/slideLayout1.xml" Type="http://schemas.openxmlformats.org/officeDocument/2006/relationships/slideLayout"/><Relationship Id="rId3" Target="../notesSlides/notesSlide39.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8.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40.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0.xml" Type="http://schemas.openxmlformats.org/officeDocument/2006/relationships/notesSlide"/></Relationships>
</file>

<file path=ppt/slides/_rels/slide41.xml.rels><?xml version="1.0" encoding="UTF-8" standalone="yes"?><Relationships xmlns="http://schemas.openxmlformats.org/package/2006/relationships"><Relationship Id="rId1" Target="../media/image128.png" Type="http://schemas.openxmlformats.org/officeDocument/2006/relationships/image"/><Relationship Id="rId2" Target="../slideLayouts/slideLayout1.xml" Type="http://schemas.openxmlformats.org/officeDocument/2006/relationships/slideLayout"/><Relationship Id="rId3" Target="../notesSlides/notesSlide41.xml" Type="http://schemas.openxmlformats.org/officeDocument/2006/relationships/notesSlide"/></Relationships>
</file>

<file path=ppt/slides/_rels/slide42.xml.rels><?xml version="1.0" encoding="UTF-8" standalone="yes"?><Relationships xmlns="http://schemas.openxmlformats.org/package/2006/relationships"><Relationship Id="rId1" Target="../media/image129.png" Type="http://schemas.openxmlformats.org/officeDocument/2006/relationships/image"/><Relationship Id="rId2" Target="../slideLayouts/slideLayout1.xml" Type="http://schemas.openxmlformats.org/officeDocument/2006/relationships/slideLayout"/><Relationship Id="rId3" Target="../notesSlides/notesSlide42.xml" Type="http://schemas.openxmlformats.org/officeDocument/2006/relationships/notesSlide"/></Relationships>
</file>

<file path=ppt/slides/_rels/slide43.xml.rels><?xml version="1.0" encoding="UTF-8" standalone="yes"?><Relationships xmlns="http://schemas.openxmlformats.org/package/2006/relationships"><Relationship Id="rId1" Target="../media/image130.png" Type="http://schemas.openxmlformats.org/officeDocument/2006/relationships/image"/><Relationship Id="rId2" Target="../slideLayouts/slideLayout1.xml" Type="http://schemas.openxmlformats.org/officeDocument/2006/relationships/slideLayout"/><Relationship Id="rId3" Target="../notesSlides/notesSlide43.xml" Type="http://schemas.openxmlformats.org/officeDocument/2006/relationships/notesSlide"/></Relationships>
</file>

<file path=ppt/slides/_rels/slide4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4.xml" Type="http://schemas.openxmlformats.org/officeDocument/2006/relationships/notesSlide"/></Relationships>
</file>

<file path=ppt/slides/_rels/slide45.xml.rels><?xml version="1.0" encoding="UTF-8" standalone="yes"?><Relationships xmlns="http://schemas.openxmlformats.org/package/2006/relationships"><Relationship Id="rId1" Target="../media/image131.png" Type="http://schemas.openxmlformats.org/officeDocument/2006/relationships/image"/><Relationship Id="rId2" Target="../slideLayouts/slideLayout1.xml" Type="http://schemas.openxmlformats.org/officeDocument/2006/relationships/slideLayout"/><Relationship Id="rId3" Target="../notesSlides/notesSlide45.xml" Type="http://schemas.openxmlformats.org/officeDocument/2006/relationships/notesSlide"/></Relationships>
</file>

<file path=ppt/slides/_rels/slide46.xml.rels><?xml version="1.0" encoding="UTF-8" standalone="yes"?><Relationships xmlns="http://schemas.openxmlformats.org/package/2006/relationships"><Relationship Id="rId1" Target="../media/image132.png" Type="http://schemas.openxmlformats.org/officeDocument/2006/relationships/image"/><Relationship Id="rId2" Target="../slideLayouts/slideLayout1.xml" Type="http://schemas.openxmlformats.org/officeDocument/2006/relationships/slideLayout"/><Relationship Id="rId3" Target="../notesSlides/notesSlide46.xml" Type="http://schemas.openxmlformats.org/officeDocument/2006/relationships/notesSlide"/></Relationships>
</file>

<file path=ppt/slides/_rels/slide47.xml.rels><?xml version="1.0" encoding="UTF-8" standalone="yes"?><Relationships xmlns="http://schemas.openxmlformats.org/package/2006/relationships"><Relationship Id="rId1" Target="../media/image133.png" Type="http://schemas.openxmlformats.org/officeDocument/2006/relationships/image"/><Relationship Id="rId2" Target="../media/image134.png" Type="http://schemas.openxmlformats.org/officeDocument/2006/relationships/image"/><Relationship Id="rId3" Target="../media/image135.png" Type="http://schemas.openxmlformats.org/officeDocument/2006/relationships/image"/><Relationship Id="rId4" Target="../slideLayouts/slideLayout1.xml" Type="http://schemas.openxmlformats.org/officeDocument/2006/relationships/slideLayout"/><Relationship Id="rId5" Target="../notesSlides/notesSlide47.xml" Type="http://schemas.openxmlformats.org/officeDocument/2006/relationships/notesSlide"/></Relationships>
</file>

<file path=ppt/slides/_rels/slide48.xml.rels><?xml version="1.0" encoding="UTF-8" standalone="yes"?><Relationships xmlns="http://schemas.openxmlformats.org/package/2006/relationships"><Relationship Id="rId1" Target="../media/image136.png" Type="http://schemas.openxmlformats.org/officeDocument/2006/relationships/image"/><Relationship Id="rId2" Target="../slideLayouts/slideLayout1.xml" Type="http://schemas.openxmlformats.org/officeDocument/2006/relationships/slideLayout"/><Relationship Id="rId3" Target="../notesSlides/notesSlide48.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9.png" Type="http://schemas.openxmlformats.org/officeDocument/2006/relationships/image"/><Relationship Id="rId2" Target="../slideLayouts/slideLayout1.xml" Type="http://schemas.openxmlformats.org/officeDocument/2006/relationships/slideLayout"/><Relationship Id="rId3"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0.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11.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2.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029847"/>
            <a:ext cx="11988977" cy="736932"/>
          </a:xfrm>
          <a:prstGeom prst="rect">
            <a:avLst/>
          </a:prstGeom>
          <a:noFill/>
        </p:spPr>
        <p:txBody>
          <a:bodyPr wrap="square" rtlCol="0" anchor="t" bIns="0" lIns="0" rIns="0" tIns="0"/>
          <a:lstStyle/>
          <a:p>
            <a:pPr algn="l">
              <a:lnSpc>
                <a:spcPts val="5805"/>
              </a:lnSpc>
              <a:buNone/>
            </a:pPr>
            <a:r>
              <a:rPr lang="en-US" sz="5451" dirty="0" smtClean="0">
                <a:solidFill>
                  <a:srgbClr val="28282e"/>
                </a:solidFill>
                <a:latin typeface="Raleway" pitchFamily="34" charset="0"/>
                <a:ea typeface="Raleway" pitchFamily="34" charset="-122"/>
                <a:cs typeface="Raleway" pitchFamily="34" charset="-120"/>
              </a:rPr>
              <a:t>Telecom Customer Churn Analysis</a:t>
            </a:r>
            <a:endParaRPr lang="en-US" dirty="0"/>
          </a:p>
        </p:txBody>
      </p:sp>
      <p:sp>
        <p:nvSpPr>
          <p:cNvPr id="3" name="Object 2"/>
          <p:cNvSpPr/>
          <p:nvPr/>
        </p:nvSpPr>
        <p:spPr>
          <a:xfrm>
            <a:off x="380905" y="5920569"/>
            <a:ext cx="11988977" cy="624208"/>
          </a:xfrm>
          <a:prstGeom prst="rect">
            <a:avLst/>
          </a:prstGeom>
          <a:noFill/>
        </p:spPr>
        <p:txBody>
          <a:bodyPr wrap="square" rtlCol="0" anchor="t" bIns="0" lIns="0" rIns="0" tIns="0"/>
          <a:lstStyle/>
          <a:p>
            <a:pPr algn="l">
              <a:lnSpc>
                <a:spcPts val="2459"/>
              </a:lnSpc>
              <a:spcBef>
                <a:spcPts val="1188"/>
              </a:spcBef>
              <a:buNone/>
            </a:pPr>
            <a:r>
              <a:rPr lang="en-US" sz="1731" spc="35" kern="0" dirty="0" smtClean="0">
                <a:solidFill>
                  <a:srgbClr val="000000">
                    <a:alpha val="80000"/>
                  </a:srgbClr>
                </a:solidFill>
                <a:latin typeface="Raleway" pitchFamily="34" charset="0"/>
                <a:ea typeface="Raleway" pitchFamily="34" charset="-122"/>
                <a:cs typeface="Raleway" pitchFamily="34" charset="-120"/>
              </a:rPr>
              <a:t>This presentation explores the factors that contribute to customer churn in the telecom industry, with the aim of understanding and addressing this critical business challenge.</a:t>
            </a:r>
            <a:endParaRPr lang="en-US" dirty="0"/>
          </a:p>
        </p:txBody>
      </p:sp>
      <p:pic>
        <p:nvPicPr>
          <p:cNvPr id="4" name="Object 3" descr="preencoded.png">    </p:cNvPr>
          <p:cNvPicPr>
            <a:picLocks noChangeAspect="1"/>
          </p:cNvPicPr>
          <p:nvPr/>
        </p:nvPicPr>
        <p:blipFill>
          <a:blip r:embed="rId1"/>
          <a:srcRect l="0" r="0" t="22863" b="22863"/>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Churn Visualization by </a:t>
            </a:r>
            <a:r>
              <a:rPr lang="en-US" sz="3188" dirty="0" smtClean="0">
                <a:solidFill>
                  <a:srgbClr val="eb5d48"/>
                </a:solidFill>
                <a:latin typeface="Raleway" pitchFamily="34" charset="0"/>
                <a:ea typeface="Raleway" pitchFamily="34" charset="-122"/>
                <a:cs typeface="Raleway" pitchFamily="34" charset="-120"/>
              </a:rPr>
              <a:t>Poltly</a:t>
            </a:r>
            <a:r>
              <a:rPr lang="en-US" sz="3188" dirty="0" smtClean="0">
                <a:solidFill>
                  <a:srgbClr val="28282e"/>
                </a:solidFill>
                <a:latin typeface="Raleway" pitchFamily="34" charset="0"/>
                <a:ea typeface="Raleway" pitchFamily="34" charset="-122"/>
                <a:cs typeface="Raleway" pitchFamily="34" charset="-120"/>
              </a:rPr>
              <a:t> to check the balance of data</a:t>
            </a:r>
            <a:endParaRPr lang="en-US" dirty="0"/>
          </a:p>
        </p:txBody>
      </p:sp>
      <p:sp>
        <p:nvSpPr>
          <p:cNvPr id="3" name="Object 2"/>
          <p:cNvSpPr/>
          <p:nvPr/>
        </p:nvSpPr>
        <p:spPr>
          <a:xfrm>
            <a:off x="476131" y="1533142"/>
            <a:ext cx="3618595" cy="4504199"/>
          </a:xfrm>
          <a:prstGeom prst="rect">
            <a:avLst/>
          </a:prstGeom>
          <a:solidFill>
            <a:srgbClr val="ffffff"/>
          </a:solidFill>
        </p:spPr>
      </p:sp>
      <p:pic>
        <p:nvPicPr>
          <p:cNvPr id="4" name="Object 3" descr="preencoded.png">    </p:cNvPr>
          <p:cNvPicPr>
            <a:picLocks noChangeAspect="1"/>
          </p:cNvPicPr>
          <p:nvPr/>
        </p:nvPicPr>
        <p:blipFill>
          <a:blip r:embed="rId1"/>
          <a:srcRect l="8106" r="8106" t="-7303" b="-7303"/>
          <a:stretch/>
        </p:blipFill>
        <p:spPr>
          <a:xfrm>
            <a:off x="476131" y="1533142"/>
            <a:ext cx="3618595" cy="4504199"/>
          </a:xfrm>
          <a:prstGeom prst="rect">
            <a:avLst/>
          </a:prstGeom>
        </p:spPr>
      </p:pic>
      <p:sp>
        <p:nvSpPr>
          <p:cNvPr id="5" name="Object 4"/>
          <p:cNvSpPr/>
          <p:nvPr/>
        </p:nvSpPr>
        <p:spPr>
          <a:xfrm>
            <a:off x="295201"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Churn distribution</a:t>
            </a:r>
            <a:endParaRPr lang="en-US" dirty="0"/>
          </a:p>
        </p:txBody>
      </p:sp>
      <p:sp>
        <p:nvSpPr>
          <p:cNvPr id="6" name="Object 5"/>
          <p:cNvSpPr/>
          <p:nvPr/>
        </p:nvSpPr>
        <p:spPr>
          <a:xfrm>
            <a:off x="4285178" y="1533142"/>
            <a:ext cx="3618595" cy="4504199"/>
          </a:xfrm>
          <a:prstGeom prst="rect">
            <a:avLst/>
          </a:prstGeom>
          <a:solidFill>
            <a:srgbClr val="ffffff"/>
          </a:solidFill>
        </p:spPr>
      </p:sp>
      <p:pic>
        <p:nvPicPr>
          <p:cNvPr id="7" name="Object 6" descr="preencoded.png">    </p:cNvPr>
          <p:cNvPicPr>
            <a:picLocks noChangeAspect="1"/>
          </p:cNvPicPr>
          <p:nvPr/>
        </p:nvPicPr>
        <p:blipFill>
          <a:blip r:embed="rId2"/>
          <a:srcRect l="6294" r="6294" t="-7128" b="-7128"/>
          <a:stretch/>
        </p:blipFill>
        <p:spPr>
          <a:xfrm>
            <a:off x="4285178" y="1533142"/>
            <a:ext cx="3618595" cy="4504199"/>
          </a:xfrm>
          <a:prstGeom prst="rect">
            <a:avLst/>
          </a:prstGeom>
        </p:spPr>
      </p:pic>
      <p:sp>
        <p:nvSpPr>
          <p:cNvPr id="8" name="Object 7"/>
          <p:cNvSpPr/>
          <p:nvPr/>
        </p:nvSpPr>
        <p:spPr>
          <a:xfrm>
            <a:off x="4104249"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Gender distribution</a:t>
            </a:r>
            <a:endParaRPr lang="en-US" dirty="0"/>
          </a:p>
        </p:txBody>
      </p:sp>
      <p:sp>
        <p:nvSpPr>
          <p:cNvPr id="9" name="Object 8"/>
          <p:cNvSpPr/>
          <p:nvPr/>
        </p:nvSpPr>
        <p:spPr>
          <a:xfrm>
            <a:off x="8094226" y="1533142"/>
            <a:ext cx="3618595" cy="4504199"/>
          </a:xfrm>
          <a:prstGeom prst="rect">
            <a:avLst/>
          </a:prstGeom>
          <a:solidFill>
            <a:srgbClr val="ffffff"/>
          </a:solidFill>
        </p:spPr>
      </p:sp>
      <p:pic>
        <p:nvPicPr>
          <p:cNvPr id="10" name="Object 9" descr="preencoded.png">    </p:cNvPr>
          <p:cNvPicPr>
            <a:picLocks noChangeAspect="1"/>
          </p:cNvPicPr>
          <p:nvPr/>
        </p:nvPicPr>
        <p:blipFill>
          <a:blip r:embed="rId3"/>
          <a:srcRect l="2968" r="2968" t="-82942" b="-82943"/>
          <a:stretch/>
        </p:blipFill>
        <p:spPr>
          <a:xfrm>
            <a:off x="8094226" y="1533142"/>
            <a:ext cx="3618595" cy="4504199"/>
          </a:xfrm>
          <a:prstGeom prst="rect">
            <a:avLst/>
          </a:prstGeom>
        </p:spPr>
      </p:pic>
      <p:sp>
        <p:nvSpPr>
          <p:cNvPr id="11" name="Object 10"/>
          <p:cNvSpPr/>
          <p:nvPr/>
        </p:nvSpPr>
        <p:spPr>
          <a:xfrm>
            <a:off x="7913296"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Churn Distribution by Gender</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721141" y="1898873"/>
            <a:ext cx="2681569" cy="583975"/>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We detect that the data is imbalanced</a:t>
            </a:r>
            <a:endParaRPr lang="en-US" dirty="0"/>
          </a:p>
        </p:txBody>
      </p:sp>
      <p:sp>
        <p:nvSpPr>
          <p:cNvPr id="3" name="Object 2"/>
          <p:cNvSpPr/>
          <p:nvPr/>
        </p:nvSpPr>
        <p:spPr>
          <a:xfrm>
            <a:off x="1721141" y="2639971"/>
            <a:ext cx="2681569" cy="875962"/>
          </a:xfrm>
          <a:prstGeom prst="rect">
            <a:avLst/>
          </a:prstGeom>
          <a:noFill/>
        </p:spPr>
        <p:txBody>
          <a:bodyPr wrap="square" rtlCol="0" anchor="t" bIns="0" lIns="0" rIns="0" tIns="0"/>
          <a:lstStyle/>
          <a:p>
            <a:pPr algn="ctr">
              <a:lnSpc>
                <a:spcPts val="2300"/>
              </a:lnSpc>
              <a:spcBef>
                <a:spcPts val="1213"/>
              </a:spcBef>
              <a:buNone/>
            </a:pPr>
            <a:r>
              <a:rPr lang="en-US" sz="1620" spc="32" kern="0" dirty="0" smtClean="0">
                <a:solidFill>
                  <a:srgbClr val="000000">
                    <a:alpha val="80000"/>
                  </a:srgbClr>
                </a:solidFill>
                <a:latin typeface="Raleway" pitchFamily="34" charset="0"/>
                <a:ea typeface="Raleway" pitchFamily="34" charset="-122"/>
                <a:cs typeface="Raleway" pitchFamily="34" charset="-120"/>
              </a:rPr>
              <a:t>So We used Over Sampling technique Using </a:t>
            </a:r>
            <a:endParaRPr lang="en-US" dirty="0"/>
          </a:p>
        </p:txBody>
      </p:sp>
      <p:sp>
        <p:nvSpPr>
          <p:cNvPr id="4" name="Object 3"/>
          <p:cNvSpPr/>
          <p:nvPr/>
        </p:nvSpPr>
        <p:spPr>
          <a:xfrm>
            <a:off x="1721141" y="3626752"/>
            <a:ext cx="2681569" cy="646467"/>
          </a:xfrm>
          <a:prstGeom prst="rect">
            <a:avLst/>
          </a:prstGeom>
          <a:noFill/>
        </p:spPr>
        <p:txBody>
          <a:bodyPr wrap="square" rtlCol="0" anchor="t" bIns="0" lIns="0" rIns="0" tIns="0"/>
          <a:lstStyle/>
          <a:p>
            <a:pPr algn="ctr">
              <a:lnSpc>
                <a:spcPts val="5092"/>
              </a:lnSpc>
              <a:spcBef>
                <a:spcPts val="856"/>
              </a:spcBef>
              <a:buNone/>
            </a:pPr>
            <a:r>
              <a:rPr lang="en-US" sz="4781" dirty="0" smtClean="0">
                <a:solidFill>
                  <a:srgbClr val="28282e"/>
                </a:solidFill>
                <a:latin typeface="Raleway" pitchFamily="34" charset="0"/>
                <a:ea typeface="Raleway" pitchFamily="34" charset="-122"/>
                <a:cs typeface="Raleway" pitchFamily="34" charset="-120"/>
              </a:rPr>
              <a:t>SMOTE</a:t>
            </a:r>
            <a:endParaRPr lang="en-US" dirty="0"/>
          </a:p>
        </p:txBody>
      </p:sp>
      <p:sp>
        <p:nvSpPr>
          <p:cNvPr id="5" name="Object 4"/>
          <p:cNvSpPr/>
          <p:nvPr/>
        </p:nvSpPr>
        <p:spPr>
          <a:xfrm>
            <a:off x="6094476" y="0"/>
            <a:ext cx="6103999" cy="6865808"/>
          </a:xfrm>
          <a:prstGeom prst="rect">
            <a:avLst/>
          </a:prstGeom>
          <a:solidFill>
            <a:srgbClr val="fdfdfd"/>
          </a:solidFill>
        </p:spPr>
      </p:sp>
      <p:pic>
        <p:nvPicPr>
          <p:cNvPr id="6" name="Object 5" descr="preencoded.png">    </p:cNvPr>
          <p:cNvPicPr>
            <a:picLocks noChangeAspect="1"/>
          </p:cNvPicPr>
          <p:nvPr/>
        </p:nvPicPr>
        <p:blipFill>
          <a:blip r:embed="rId1"/>
          <a:srcRect l="-10283" r="-10283" t="-56520" b="-56520"/>
          <a:stretch/>
        </p:blipFill>
        <p:spPr>
          <a:xfrm>
            <a:off x="6094476" y="0"/>
            <a:ext cx="6103999" cy="6865808"/>
          </a:xfrm>
          <a:prstGeom prst="rect">
            <a:avLst/>
          </a:prstGeom>
        </p:spPr>
      </p:pic>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38517" y="2710137"/>
            <a:ext cx="5226965" cy="431018"/>
          </a:xfrm>
          <a:prstGeom prst="rect">
            <a:avLst/>
          </a:prstGeom>
          <a:noFill/>
        </p:spPr>
        <p:txBody>
          <a:bodyPr wrap="square" rtlCol="0" anchor="t"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Outlier Detection</a:t>
            </a:r>
            <a:endParaRPr lang="en-US" dirty="0"/>
          </a:p>
        </p:txBody>
      </p:sp>
      <p:sp>
        <p:nvSpPr>
          <p:cNvPr id="3" name="Object 2"/>
          <p:cNvSpPr/>
          <p:nvPr/>
        </p:nvSpPr>
        <p:spPr>
          <a:xfrm>
            <a:off x="438517" y="3278876"/>
            <a:ext cx="5226965" cy="875962"/>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000000">
                    <a:alpha val="80000"/>
                  </a:srgbClr>
                </a:solidFill>
                <a:latin typeface="Raleway" pitchFamily="34" charset="0"/>
                <a:ea typeface="Raleway" pitchFamily="34" charset="-122"/>
                <a:cs typeface="Raleway" pitchFamily="34" charset="-120"/>
              </a:rPr>
              <a:t>Where are dimensions of data_filtered_final = dimensions of teledata_encoded , So there is no outliers</a:t>
            </a:r>
            <a:endParaRPr lang="en-US" dirty="0"/>
          </a:p>
        </p:txBody>
      </p:sp>
      <p:sp>
        <p:nvSpPr>
          <p:cNvPr id="4" name="Object 3"/>
          <p:cNvSpPr/>
          <p:nvPr/>
        </p:nvSpPr>
        <p:spPr>
          <a:xfrm>
            <a:off x="6094476" y="0"/>
            <a:ext cx="6103999" cy="6865808"/>
          </a:xfrm>
          <a:prstGeom prst="rect">
            <a:avLst/>
          </a:prstGeom>
          <a:solidFill>
            <a:srgbClr val="f9f9f9"/>
          </a:solidFill>
        </p:spPr>
      </p:sp>
      <p:pic>
        <p:nvPicPr>
          <p:cNvPr id="5" name="Object 4" descr="preencoded.png">    </p:cNvPr>
          <p:cNvPicPr>
            <a:picLocks noChangeAspect="1"/>
          </p:cNvPicPr>
          <p:nvPr/>
        </p:nvPicPr>
        <p:blipFill>
          <a:blip r:embed="rId1"/>
          <a:srcRect l="-438" r="-438" t="-33667" b="-33667"/>
          <a:stretch/>
        </p:blipFill>
        <p:spPr>
          <a:xfrm>
            <a:off x="6094476" y="0"/>
            <a:ext cx="6103999" cy="6865808"/>
          </a:xfrm>
          <a:prstGeom prst="rect">
            <a:avLst/>
          </a:prstGeom>
        </p:spPr>
      </p:pic>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Principal Component Analysis (PCA)</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47125"/>
            <a:ext cx="12217520" cy="38090"/>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1718" y="2425602"/>
            <a:ext cx="9523" cy="1533142"/>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4595" y="3899513"/>
            <a:ext cx="114271" cy="123794"/>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3436" y="3956648"/>
            <a:ext cx="9523" cy="447563"/>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6314" y="3899513"/>
            <a:ext cx="114271" cy="123794"/>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05155" y="2187536"/>
            <a:ext cx="9523" cy="1771207"/>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48032" y="3899513"/>
            <a:ext cx="123794" cy="123794"/>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06873" y="3956648"/>
            <a:ext cx="9523" cy="219020"/>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49796" y="3899513"/>
            <a:ext cx="114271" cy="123794"/>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08637" y="1599800"/>
            <a:ext cx="9523" cy="2361609"/>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51515" y="3899513"/>
            <a:ext cx="114271" cy="123794"/>
          </a:xfrm>
          <a:prstGeom prst="rect">
            <a:avLst/>
          </a:prstGeom>
        </p:spPr>
      </p:pic>
      <p:pic>
        <p:nvPicPr>
          <p:cNvPr id="14" name="Object 13" descr="preencoded.png">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10356" y="3956648"/>
            <a:ext cx="9523" cy="457086"/>
          </a:xfrm>
          <a:prstGeom prst="rect">
            <a:avLst/>
          </a:prstGeom>
        </p:spPr>
      </p:pic>
      <p:pic>
        <p:nvPicPr>
          <p:cNvPr id="15" name="Object 14" descr="preencoded.png">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353233" y="3899513"/>
            <a:ext cx="114271" cy="123794"/>
          </a:xfrm>
          <a:prstGeom prst="rect">
            <a:avLst/>
          </a:prstGeom>
        </p:spPr>
      </p:pic>
      <p:pic>
        <p:nvPicPr>
          <p:cNvPr id="16" name="Object 15" descr="preencoded.png">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64567" y="1599800"/>
            <a:ext cx="9523" cy="2361609"/>
          </a:xfrm>
          <a:prstGeom prst="rect">
            <a:avLst/>
          </a:prstGeom>
        </p:spPr>
      </p:pic>
      <p:pic>
        <p:nvPicPr>
          <p:cNvPr id="17" name="Object 16" descr="preencoded.png">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707444" y="3899513"/>
            <a:ext cx="114271" cy="123794"/>
          </a:xfrm>
          <a:prstGeom prst="rect">
            <a:avLst/>
          </a:prstGeom>
        </p:spPr>
      </p:pic>
      <p:sp>
        <p:nvSpPr>
          <p:cNvPr id="18" name="Object 17"/>
          <p:cNvSpPr/>
          <p:nvPr/>
        </p:nvSpPr>
        <p:spPr>
          <a:xfrm>
            <a:off x="1335032" y="2292265"/>
            <a:ext cx="133336" cy="133317"/>
          </a:xfrm>
          <a:prstGeom prst="ellipse">
            <a:avLst/>
          </a:prstGeom>
          <a:solidFill>
            <a:srgbClr val="eb5d48"/>
          </a:solidFill>
        </p:spPr>
      </p:sp>
      <p:sp>
        <p:nvSpPr>
          <p:cNvPr id="19" name="Object 18"/>
          <p:cNvSpPr/>
          <p:nvPr/>
        </p:nvSpPr>
        <p:spPr>
          <a:xfrm>
            <a:off x="1563614" y="2245195"/>
            <a:ext cx="193785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1. Understand the Dataset</a:t>
            </a:r>
            <a:endParaRPr lang="en-US" dirty="0"/>
          </a:p>
        </p:txBody>
      </p:sp>
      <p:sp>
        <p:nvSpPr>
          <p:cNvPr id="20" name="Object 19"/>
          <p:cNvSpPr/>
          <p:nvPr/>
        </p:nvSpPr>
        <p:spPr>
          <a:xfrm>
            <a:off x="1563614" y="2797745"/>
            <a:ext cx="1937853" cy="973212"/>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Analyze the structure and characteristics of the dataset to be used for PCA.</a:t>
            </a:r>
            <a:endParaRPr lang="en-US" dirty="0"/>
          </a:p>
        </p:txBody>
      </p:sp>
      <p:sp>
        <p:nvSpPr>
          <p:cNvPr id="21" name="Object 20"/>
          <p:cNvSpPr/>
          <p:nvPr/>
        </p:nvSpPr>
        <p:spPr>
          <a:xfrm>
            <a:off x="2736750" y="4399384"/>
            <a:ext cx="133336" cy="133317"/>
          </a:xfrm>
          <a:prstGeom prst="ellipse">
            <a:avLst/>
          </a:prstGeom>
          <a:solidFill>
            <a:srgbClr val="f5a58d"/>
          </a:solidFill>
        </p:spPr>
      </p:sp>
      <p:sp>
        <p:nvSpPr>
          <p:cNvPr id="22" name="Object 21"/>
          <p:cNvSpPr/>
          <p:nvPr/>
        </p:nvSpPr>
        <p:spPr>
          <a:xfrm>
            <a:off x="2965343" y="4352380"/>
            <a:ext cx="1979752"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2. Standardize the Data</a:t>
            </a:r>
            <a:endParaRPr lang="en-US" dirty="0"/>
          </a:p>
        </p:txBody>
      </p:sp>
      <p:sp>
        <p:nvSpPr>
          <p:cNvPr id="23" name="Object 22"/>
          <p:cNvSpPr/>
          <p:nvPr/>
        </p:nvSpPr>
        <p:spPr>
          <a:xfrm>
            <a:off x="2965343" y="4904930"/>
            <a:ext cx="1979752" cy="1459817"/>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Normalize the dataset by subtracting the mean and dividing by the standard deviation for each feature.</a:t>
            </a:r>
            <a:endParaRPr lang="en-US" dirty="0"/>
          </a:p>
        </p:txBody>
      </p:sp>
      <p:sp>
        <p:nvSpPr>
          <p:cNvPr id="24" name="Object 23"/>
          <p:cNvSpPr/>
          <p:nvPr/>
        </p:nvSpPr>
        <p:spPr>
          <a:xfrm>
            <a:off x="4138514" y="2054200"/>
            <a:ext cx="133299" cy="133317"/>
          </a:xfrm>
          <a:prstGeom prst="ellipse">
            <a:avLst/>
          </a:prstGeom>
          <a:solidFill>
            <a:srgbClr val="bdbdac"/>
          </a:solidFill>
        </p:spPr>
      </p:sp>
      <p:sp>
        <p:nvSpPr>
          <p:cNvPr id="25" name="Object 24"/>
          <p:cNvSpPr/>
          <p:nvPr/>
        </p:nvSpPr>
        <p:spPr>
          <a:xfrm>
            <a:off x="4367073" y="2007130"/>
            <a:ext cx="1979752"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3. Compute the Covariance Matrix</a:t>
            </a:r>
            <a:endParaRPr lang="en-US" dirty="0"/>
          </a:p>
        </p:txBody>
      </p:sp>
      <p:sp>
        <p:nvSpPr>
          <p:cNvPr id="26" name="Object 25"/>
          <p:cNvSpPr/>
          <p:nvPr/>
        </p:nvSpPr>
        <p:spPr>
          <a:xfrm>
            <a:off x="4367073" y="2559680"/>
            <a:ext cx="1979752" cy="1216515"/>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Calculate the covariance matrix to understand the relationships between the features.</a:t>
            </a:r>
            <a:endParaRPr lang="en-US" dirty="0"/>
          </a:p>
        </p:txBody>
      </p:sp>
      <p:sp>
        <p:nvSpPr>
          <p:cNvPr id="27" name="Object 26"/>
          <p:cNvSpPr/>
          <p:nvPr/>
        </p:nvSpPr>
        <p:spPr>
          <a:xfrm>
            <a:off x="5540233" y="4170840"/>
            <a:ext cx="133299" cy="133317"/>
          </a:xfrm>
          <a:prstGeom prst="ellipse">
            <a:avLst/>
          </a:prstGeom>
          <a:solidFill>
            <a:srgbClr val="c9dabf"/>
          </a:solidFill>
        </p:spPr>
      </p:sp>
      <p:sp>
        <p:nvSpPr>
          <p:cNvPr id="28" name="Object 27"/>
          <p:cNvSpPr/>
          <p:nvPr/>
        </p:nvSpPr>
        <p:spPr>
          <a:xfrm>
            <a:off x="5768802" y="4123837"/>
            <a:ext cx="1864529" cy="700984"/>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4. Find the Eigenvectors and Eigenvalues</a:t>
            </a:r>
            <a:endParaRPr lang="en-US" dirty="0"/>
          </a:p>
        </p:txBody>
      </p:sp>
      <p:sp>
        <p:nvSpPr>
          <p:cNvPr id="29" name="Object 28"/>
          <p:cNvSpPr/>
          <p:nvPr/>
        </p:nvSpPr>
        <p:spPr>
          <a:xfrm>
            <a:off x="5768802" y="4910048"/>
            <a:ext cx="1864529" cy="1459817"/>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Perform eigendecomposition to find the eigenvectors and eigenvalues of the covariance matrix.</a:t>
            </a:r>
            <a:endParaRPr lang="en-US" dirty="0"/>
          </a:p>
        </p:txBody>
      </p:sp>
      <p:sp>
        <p:nvSpPr>
          <p:cNvPr id="30" name="Object 29"/>
          <p:cNvSpPr/>
          <p:nvPr/>
        </p:nvSpPr>
        <p:spPr>
          <a:xfrm>
            <a:off x="6941951" y="1466536"/>
            <a:ext cx="133336" cy="133317"/>
          </a:xfrm>
          <a:prstGeom prst="ellipse">
            <a:avLst/>
          </a:prstGeom>
          <a:solidFill>
            <a:srgbClr val="eb5d48"/>
          </a:solidFill>
        </p:spPr>
      </p:sp>
      <p:sp>
        <p:nvSpPr>
          <p:cNvPr id="31" name="Object 30"/>
          <p:cNvSpPr/>
          <p:nvPr/>
        </p:nvSpPr>
        <p:spPr>
          <a:xfrm>
            <a:off x="7170532" y="1419413"/>
            <a:ext cx="1602657" cy="700984"/>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5. Select the Principal Components</a:t>
            </a:r>
            <a:endParaRPr lang="en-US" dirty="0"/>
          </a:p>
        </p:txBody>
      </p:sp>
      <p:sp>
        <p:nvSpPr>
          <p:cNvPr id="32" name="Object 31"/>
          <p:cNvSpPr/>
          <p:nvPr/>
        </p:nvSpPr>
        <p:spPr>
          <a:xfrm>
            <a:off x="7170532" y="2205624"/>
            <a:ext cx="1602657" cy="1703120"/>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Choose the top eigenvectors (principal components) that capture the most variance in the dataset.</a:t>
            </a:r>
            <a:endParaRPr lang="en-US" dirty="0"/>
          </a:p>
        </p:txBody>
      </p:sp>
      <p:sp>
        <p:nvSpPr>
          <p:cNvPr id="33" name="Object 32"/>
          <p:cNvSpPr/>
          <p:nvPr/>
        </p:nvSpPr>
        <p:spPr>
          <a:xfrm>
            <a:off x="8343715" y="4408906"/>
            <a:ext cx="133299" cy="133317"/>
          </a:xfrm>
          <a:prstGeom prst="ellipse">
            <a:avLst/>
          </a:prstGeom>
          <a:solidFill>
            <a:srgbClr val="f5a58d"/>
          </a:solidFill>
        </p:spPr>
      </p:sp>
      <p:sp>
        <p:nvSpPr>
          <p:cNvPr id="34" name="Object 33"/>
          <p:cNvSpPr/>
          <p:nvPr/>
        </p:nvSpPr>
        <p:spPr>
          <a:xfrm>
            <a:off x="8572261" y="4361902"/>
            <a:ext cx="1979752" cy="700984"/>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6. Project the Data onto the Principal Components</a:t>
            </a:r>
            <a:endParaRPr lang="en-US" dirty="0"/>
          </a:p>
        </p:txBody>
      </p:sp>
      <p:sp>
        <p:nvSpPr>
          <p:cNvPr id="35" name="Object 34"/>
          <p:cNvSpPr/>
          <p:nvPr/>
        </p:nvSpPr>
        <p:spPr>
          <a:xfrm>
            <a:off x="8572261" y="5148113"/>
            <a:ext cx="1979752" cy="1216515"/>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Transform the original dataset by projecting it onto the selected principal components.</a:t>
            </a:r>
            <a:endParaRPr lang="en-US" dirty="0"/>
          </a:p>
        </p:txBody>
      </p:sp>
      <p:sp>
        <p:nvSpPr>
          <p:cNvPr id="36" name="Object 35"/>
          <p:cNvSpPr/>
          <p:nvPr/>
        </p:nvSpPr>
        <p:spPr>
          <a:xfrm>
            <a:off x="9697787" y="1466536"/>
            <a:ext cx="133336" cy="133317"/>
          </a:xfrm>
          <a:prstGeom prst="ellipse">
            <a:avLst/>
          </a:prstGeom>
          <a:solidFill>
            <a:srgbClr val="bdbdac"/>
          </a:solidFill>
        </p:spPr>
      </p:sp>
      <p:sp>
        <p:nvSpPr>
          <p:cNvPr id="37" name="Object 36"/>
          <p:cNvSpPr/>
          <p:nvPr/>
        </p:nvSpPr>
        <p:spPr>
          <a:xfrm>
            <a:off x="9926437" y="1419413"/>
            <a:ext cx="2354622" cy="700984"/>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7. Evaluate the Dimensionality Reduction</a:t>
            </a:r>
            <a:endParaRPr lang="en-US" dirty="0"/>
          </a:p>
        </p:txBody>
      </p:sp>
      <p:sp>
        <p:nvSpPr>
          <p:cNvPr id="38" name="Object 37"/>
          <p:cNvSpPr/>
          <p:nvPr/>
        </p:nvSpPr>
        <p:spPr>
          <a:xfrm>
            <a:off x="9926437" y="2205624"/>
            <a:ext cx="2354622" cy="1703120"/>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Analyze the proportion of variance explained by the selected principal components and the overall performance of the dimensionality reduction.</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How we chooese n_components ?</a:t>
            </a:r>
            <a:endParaRPr lang="en-US" dirty="0"/>
          </a:p>
        </p:txBody>
      </p:sp>
      <p:sp>
        <p:nvSpPr>
          <p:cNvPr id="3" name="Object 2"/>
          <p:cNvSpPr/>
          <p:nvPr/>
        </p:nvSpPr>
        <p:spPr>
          <a:xfrm>
            <a:off x="476131" y="1533142"/>
            <a:ext cx="11236690" cy="4266133"/>
          </a:xfrm>
          <a:prstGeom prst="rect">
            <a:avLst/>
          </a:prstGeom>
          <a:solidFill>
            <a:srgbClr val="ffffff"/>
          </a:solidFill>
        </p:spPr>
      </p:sp>
      <p:pic>
        <p:nvPicPr>
          <p:cNvPr id="4" name="Object 3" descr="preencoded.png">    </p:cNvPr>
          <p:cNvPicPr>
            <a:picLocks noChangeAspect="1"/>
          </p:cNvPicPr>
          <p:nvPr/>
        </p:nvPicPr>
        <p:blipFill>
          <a:blip r:embed="rId1"/>
          <a:srcRect l="-15550" r="-15550" t="-448" b="-448"/>
          <a:stretch/>
        </p:blipFill>
        <p:spPr>
          <a:xfrm>
            <a:off x="476131" y="1533142"/>
            <a:ext cx="11236690" cy="4266133"/>
          </a:xfrm>
          <a:prstGeom prst="rect">
            <a:avLst/>
          </a:prstGeom>
        </p:spPr>
      </p:pic>
      <p:sp>
        <p:nvSpPr>
          <p:cNvPr id="5" name="Object 4"/>
          <p:cNvSpPr/>
          <p:nvPr/>
        </p:nvSpPr>
        <p:spPr>
          <a:xfrm>
            <a:off x="0" y="5949018"/>
            <a:ext cx="12188952" cy="467323"/>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From Cumulative Explained Variance Ratio , We know that the best n_components is 19 as the line The line was then fixed</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Splitting the data and Standardization </a:t>
            </a:r>
            <a:endParaRPr lang="en-US" dirty="0"/>
          </a:p>
        </p:txBody>
      </p:sp>
      <p:sp>
        <p:nvSpPr>
          <p:cNvPr id="3" name="Object 2"/>
          <p:cNvSpPr/>
          <p:nvPr/>
        </p:nvSpPr>
        <p:spPr>
          <a:xfrm>
            <a:off x="476131" y="1533142"/>
            <a:ext cx="11236690" cy="4504199"/>
          </a:xfrm>
          <a:prstGeom prst="rect">
            <a:avLst/>
          </a:prstGeom>
          <a:solidFill>
            <a:srgbClr val="fafafa"/>
          </a:solidFill>
        </p:spPr>
      </p:sp>
      <p:pic>
        <p:nvPicPr>
          <p:cNvPr id="4" name="Object 3" descr="preencoded.png">    </p:cNvPr>
          <p:cNvPicPr>
            <a:picLocks noChangeAspect="1"/>
          </p:cNvPicPr>
          <p:nvPr/>
        </p:nvPicPr>
        <p:blipFill>
          <a:blip r:embed="rId1"/>
          <a:srcRect l="-5229" r="-5229" t="-84213" b="-84213"/>
          <a:stretch/>
        </p:blipFill>
        <p:spPr>
          <a:xfrm>
            <a:off x="476131" y="1533142"/>
            <a:ext cx="11236690" cy="4504199"/>
          </a:xfrm>
          <a:prstGeom prst="rect">
            <a:avLst/>
          </a:prstGeom>
        </p:spPr>
      </p:pic>
    </p:spTree>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Logistic Regression</a:t>
            </a:r>
            <a:endParaRPr lang="en-US" dirty="0"/>
          </a:p>
        </p:txBody>
      </p:sp>
      <p:sp>
        <p:nvSpPr>
          <p:cNvPr id="3" name="Object 2"/>
          <p:cNvSpPr/>
          <p:nvPr/>
        </p:nvSpPr>
        <p:spPr>
          <a:xfrm>
            <a:off x="476131" y="1599800"/>
            <a:ext cx="714196" cy="714196"/>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95147" y="1819734"/>
            <a:ext cx="276156" cy="276156"/>
          </a:xfrm>
          <a:prstGeom prst="rect">
            <a:avLst/>
          </a:prstGeom>
        </p:spPr>
      </p:pic>
      <p:sp>
        <p:nvSpPr>
          <p:cNvPr id="5" name="Object 4"/>
          <p:cNvSpPr/>
          <p:nvPr/>
        </p:nvSpPr>
        <p:spPr>
          <a:xfrm>
            <a:off x="1380780" y="1559091"/>
            <a:ext cx="277584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What is Logistic Regression?</a:t>
            </a:r>
            <a:endParaRPr lang="en-US" dirty="0"/>
          </a:p>
        </p:txBody>
      </p:sp>
      <p:sp>
        <p:nvSpPr>
          <p:cNvPr id="6" name="Object 5"/>
          <p:cNvSpPr/>
          <p:nvPr/>
        </p:nvSpPr>
        <p:spPr>
          <a:xfrm>
            <a:off x="1380780" y="2111641"/>
            <a:ext cx="2775843" cy="1459817"/>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Logistic regression is a supervised machine learning algorithm used for binary classification problems, where the goal is to predict a binary outcome (e.g., yes/no, 0/1).</a:t>
            </a:r>
            <a:endParaRPr lang="en-US" dirty="0"/>
          </a:p>
        </p:txBody>
      </p:sp>
      <p:sp>
        <p:nvSpPr>
          <p:cNvPr id="7" name="Object 6"/>
          <p:cNvSpPr/>
          <p:nvPr/>
        </p:nvSpPr>
        <p:spPr>
          <a:xfrm>
            <a:off x="4380405" y="1599800"/>
            <a:ext cx="714196" cy="714196"/>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9376" y="1848095"/>
            <a:ext cx="285679" cy="219020"/>
          </a:xfrm>
          <a:prstGeom prst="rect">
            <a:avLst/>
          </a:prstGeom>
        </p:spPr>
      </p:pic>
      <p:sp>
        <p:nvSpPr>
          <p:cNvPr id="9" name="Object 8"/>
          <p:cNvSpPr/>
          <p:nvPr/>
        </p:nvSpPr>
        <p:spPr>
          <a:xfrm>
            <a:off x="5285053" y="1559091"/>
            <a:ext cx="2775843" cy="233661"/>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How does it work?</a:t>
            </a:r>
            <a:endParaRPr lang="en-US" dirty="0"/>
          </a:p>
        </p:txBody>
      </p:sp>
      <p:sp>
        <p:nvSpPr>
          <p:cNvPr id="10" name="Object 9"/>
          <p:cNvSpPr/>
          <p:nvPr/>
        </p:nvSpPr>
        <p:spPr>
          <a:xfrm>
            <a:off x="5285053" y="1877979"/>
            <a:ext cx="2775843" cy="2189726"/>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Logistic regression uses a logistic function to model the relationship between the input features and the binary target variable. It calculates the probability of an event occurring and then applies a threshold to classify the outcome.</a:t>
            </a:r>
            <a:endParaRPr lang="en-US" dirty="0"/>
          </a:p>
        </p:txBody>
      </p:sp>
      <p:sp>
        <p:nvSpPr>
          <p:cNvPr id="11" name="Object 10"/>
          <p:cNvSpPr/>
          <p:nvPr/>
        </p:nvSpPr>
        <p:spPr>
          <a:xfrm>
            <a:off x="8284678" y="1599800"/>
            <a:ext cx="714196" cy="714196"/>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7181" y="1835541"/>
            <a:ext cx="219020" cy="247588"/>
          </a:xfrm>
          <a:prstGeom prst="rect">
            <a:avLst/>
          </a:prstGeom>
        </p:spPr>
      </p:pic>
      <p:sp>
        <p:nvSpPr>
          <p:cNvPr id="13" name="Object 12"/>
          <p:cNvSpPr/>
          <p:nvPr/>
        </p:nvSpPr>
        <p:spPr>
          <a:xfrm>
            <a:off x="9189327" y="1559091"/>
            <a:ext cx="277584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Assumptions and Limitations</a:t>
            </a:r>
            <a:endParaRPr lang="en-US" dirty="0"/>
          </a:p>
        </p:txBody>
      </p:sp>
      <p:sp>
        <p:nvSpPr>
          <p:cNvPr id="14" name="Object 13"/>
          <p:cNvSpPr/>
          <p:nvPr/>
        </p:nvSpPr>
        <p:spPr>
          <a:xfrm>
            <a:off x="9189327" y="2111641"/>
            <a:ext cx="2775843" cy="2433029"/>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Logistic regression assumes that the relationship between the input features and the target variable is linear, and that the errors follow a binomial distribution. It may not perform well in cases where the assumptions are violated or with highly nonlinear data.</a:t>
            </a:r>
            <a:endParaRPr lang="en-US" dirty="0"/>
          </a:p>
        </p:txBody>
      </p:sp>
      <p:sp>
        <p:nvSpPr>
          <p:cNvPr id="15" name="Object 14"/>
          <p:cNvSpPr/>
          <p:nvPr/>
        </p:nvSpPr>
        <p:spPr>
          <a:xfrm>
            <a:off x="0" y="5027943"/>
            <a:ext cx="12188952" cy="1828343"/>
          </a:xfrm>
          <a:prstGeom prst="rect">
            <a:avLst/>
          </a:prstGeom>
          <a:solidFill>
            <a:srgbClr val="c9dabf"/>
          </a:solidFill>
        </p:spPr>
      </p:sp>
      <p:sp>
        <p:nvSpPr>
          <p:cNvPr id="16" name="Object 15"/>
          <p:cNvSpPr/>
          <p:nvPr/>
        </p:nvSpPr>
        <p:spPr>
          <a:xfrm>
            <a:off x="611233" y="5358020"/>
            <a:ext cx="10966486" cy="1167949"/>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Logistic regression is a powerful and versatile machine learning algorithm that is well-suited for binary classification tasks. By understanding its underlying principles and limitations, you can effectively apply it to solve a wide range of real-world problems.</a:t>
            </a:r>
            <a:endParaRPr lang="en-US" dirty="0"/>
          </a:p>
        </p:txBody>
      </p:sp>
    </p:spTree>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Logistic Regression Model Performance</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0" y="2502544"/>
            <a:ext cx="11255735" cy="2923444"/>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40" y="2502544"/>
            <a:ext cx="11246213" cy="2913921"/>
          </a:xfrm>
          <a:prstGeom prst="rect">
            <a:avLst/>
          </a:prstGeom>
        </p:spPr>
      </p:pic>
      <p:sp>
        <p:nvSpPr>
          <p:cNvPr id="5" name="Object 4"/>
          <p:cNvSpPr/>
          <p:nvPr/>
        </p:nvSpPr>
        <p:spPr>
          <a:xfrm>
            <a:off x="476131"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Metric</a:t>
            </a:r>
            <a:endParaRPr lang="en-US" dirty="0"/>
          </a:p>
        </p:txBody>
      </p:sp>
      <p:sp>
        <p:nvSpPr>
          <p:cNvPr id="6" name="Object 5"/>
          <p:cNvSpPr/>
          <p:nvPr/>
        </p:nvSpPr>
        <p:spPr>
          <a:xfrm>
            <a:off x="6094476"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Value</a:t>
            </a:r>
            <a:endParaRPr lang="en-US" dirty="0"/>
          </a:p>
        </p:txBody>
      </p:sp>
      <p:sp>
        <p:nvSpPr>
          <p:cNvPr id="7" name="Object 6"/>
          <p:cNvSpPr/>
          <p:nvPr/>
        </p:nvSpPr>
        <p:spPr>
          <a:xfrm>
            <a:off x="476131"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Training Accuracy</a:t>
            </a:r>
            <a:endParaRPr lang="en-US" dirty="0"/>
          </a:p>
        </p:txBody>
      </p:sp>
      <p:sp>
        <p:nvSpPr>
          <p:cNvPr id="8" name="Object 7"/>
          <p:cNvSpPr/>
          <p:nvPr/>
        </p:nvSpPr>
        <p:spPr>
          <a:xfrm>
            <a:off x="6094476"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0.7844815684108795</a:t>
            </a:r>
            <a:endParaRPr lang="en-US" dirty="0"/>
          </a:p>
        </p:txBody>
      </p:sp>
      <p:sp>
        <p:nvSpPr>
          <p:cNvPr id="9" name="Object 8"/>
          <p:cNvSpPr/>
          <p:nvPr/>
        </p:nvSpPr>
        <p:spPr>
          <a:xfrm>
            <a:off x="476131"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Test Accuracy</a:t>
            </a:r>
            <a:endParaRPr lang="en-US" dirty="0"/>
          </a:p>
        </p:txBody>
      </p:sp>
      <p:sp>
        <p:nvSpPr>
          <p:cNvPr id="10" name="Object 9"/>
          <p:cNvSpPr/>
          <p:nvPr/>
        </p:nvSpPr>
        <p:spPr>
          <a:xfrm>
            <a:off x="6094476"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0.8016103059581321</a:t>
            </a:r>
            <a:endParaRPr lang="en-US" dirty="0"/>
          </a:p>
        </p:txBody>
      </p:sp>
    </p:spTree>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Logistic Regression Model Performance</a:t>
            </a:r>
            <a:endParaRPr lang="en-US" dirty="0"/>
          </a:p>
        </p:txBody>
      </p:sp>
      <p:pic>
        <p:nvPicPr>
          <p:cNvPr id="3" name="Object 2" descr="preencoded.png">    </p:cNvPr>
          <p:cNvPicPr>
            <a:picLocks noChangeAspect="1"/>
          </p:cNvPicPr>
          <p:nvPr/>
        </p:nvPicPr>
        <p:blipFill>
          <a:blip r:embed="rId1"/>
          <a:stretch>
            <a:fillRect/>
          </a:stretch>
        </p:blipFill>
        <p:spPr>
          <a:xfrm>
            <a:off x="285679" y="1342689"/>
            <a:ext cx="11617595" cy="4180430"/>
          </a:xfrm>
          <a:prstGeom prst="rect">
            <a:avLst/>
          </a:prstGeom>
        </p:spPr>
      </p:pic>
      <p:sp>
        <p:nvSpPr>
          <p:cNvPr id="4" name="Object 3"/>
          <p:cNvSpPr/>
          <p:nvPr/>
        </p:nvSpPr>
        <p:spPr>
          <a:xfrm>
            <a:off x="0" y="5904024"/>
            <a:ext cx="12188952" cy="952262"/>
          </a:xfrm>
          <a:prstGeom prst="rect">
            <a:avLst/>
          </a:prstGeom>
          <a:solidFill>
            <a:srgbClr val="f1f5ee"/>
          </a:solidFill>
        </p:spPr>
      </p:sp>
      <p:sp>
        <p:nvSpPr>
          <p:cNvPr id="5" name="Object 4"/>
          <p:cNvSpPr/>
          <p:nvPr/>
        </p:nvSpPr>
        <p:spPr>
          <a:xfrm>
            <a:off x="-95226" y="6234101"/>
            <a:ext cx="12379404" cy="291987"/>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The Logistic Regression model performs well with an overall accuracy of 80.16% on the test set.</a:t>
            </a:r>
            <a:endParaRPr lang="en-US" dirty="0"/>
          </a:p>
        </p:txBody>
      </p:sp>
    </p:spTree>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Confusion Matrix &amp; Classification Report Using </a:t>
            </a:r>
            <a:r>
              <a:rPr lang="en-US" sz="3188" dirty="0" smtClean="0">
                <a:solidFill>
                  <a:srgbClr val="eb5d48"/>
                </a:solidFill>
                <a:latin typeface="Raleway" pitchFamily="34" charset="0"/>
                <a:ea typeface="Raleway" pitchFamily="34" charset="-122"/>
                <a:cs typeface="Raleway" pitchFamily="34" charset="-120"/>
              </a:rPr>
              <a:t>Plotly</a:t>
            </a:r>
            <a:endParaRPr lang="en-US" dirty="0"/>
          </a:p>
        </p:txBody>
      </p:sp>
      <p:sp>
        <p:nvSpPr>
          <p:cNvPr id="3" name="Object 2"/>
          <p:cNvSpPr/>
          <p:nvPr/>
        </p:nvSpPr>
        <p:spPr>
          <a:xfrm>
            <a:off x="476131" y="1533142"/>
            <a:ext cx="5523119" cy="4504199"/>
          </a:xfrm>
          <a:prstGeom prst="rect">
            <a:avLst/>
          </a:prstGeom>
          <a:solidFill>
            <a:srgbClr val="ffffff"/>
          </a:solidFill>
        </p:spPr>
      </p:sp>
      <p:pic>
        <p:nvPicPr>
          <p:cNvPr id="4" name="Object 3" descr="preencoded.png">    </p:cNvPr>
          <p:cNvPicPr>
            <a:picLocks noChangeAspect="1"/>
          </p:cNvPicPr>
          <p:nvPr/>
        </p:nvPicPr>
        <p:blipFill>
          <a:blip r:embed="rId1"/>
          <a:srcRect l="1178" r="1178" t="-86455" b="-86455"/>
          <a:stretch/>
        </p:blipFill>
        <p:spPr>
          <a:xfrm>
            <a:off x="476131" y="1533142"/>
            <a:ext cx="5523119" cy="4504199"/>
          </a:xfrm>
          <a:prstGeom prst="rect">
            <a:avLst/>
          </a:prstGeom>
        </p:spPr>
      </p:pic>
      <p:sp>
        <p:nvSpPr>
          <p:cNvPr id="5" name="Object 4"/>
          <p:cNvSpPr/>
          <p:nvPr/>
        </p:nvSpPr>
        <p:spPr>
          <a:xfrm>
            <a:off x="199975"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Confusion Matrix</a:t>
            </a:r>
            <a:endParaRPr lang="en-US" dirty="0"/>
          </a:p>
        </p:txBody>
      </p:sp>
      <p:sp>
        <p:nvSpPr>
          <p:cNvPr id="6" name="Object 5"/>
          <p:cNvSpPr/>
          <p:nvPr/>
        </p:nvSpPr>
        <p:spPr>
          <a:xfrm>
            <a:off x="6189702" y="1533142"/>
            <a:ext cx="5523119" cy="4504199"/>
          </a:xfrm>
          <a:prstGeom prst="rect">
            <a:avLst/>
          </a:prstGeom>
          <a:solidFill>
            <a:srgbClr val="fefefe"/>
          </a:solidFill>
        </p:spPr>
      </p:sp>
      <p:pic>
        <p:nvPicPr>
          <p:cNvPr id="7" name="Object 6" descr="preencoded.png">    </p:cNvPr>
          <p:cNvPicPr>
            <a:picLocks noChangeAspect="1"/>
          </p:cNvPicPr>
          <p:nvPr/>
        </p:nvPicPr>
        <p:blipFill>
          <a:blip r:embed="rId2"/>
          <a:srcRect l="342" r="342" t="-84095" b="-84095"/>
          <a:stretch/>
        </p:blipFill>
        <p:spPr>
          <a:xfrm>
            <a:off x="6189702" y="1533142"/>
            <a:ext cx="5523119" cy="4504199"/>
          </a:xfrm>
          <a:prstGeom prst="rect">
            <a:avLst/>
          </a:prstGeom>
        </p:spPr>
      </p:pic>
      <p:sp>
        <p:nvSpPr>
          <p:cNvPr id="8" name="Object 7"/>
          <p:cNvSpPr/>
          <p:nvPr/>
        </p:nvSpPr>
        <p:spPr>
          <a:xfrm>
            <a:off x="5913546"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Classification Report</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Overview</a:t>
            </a:r>
            <a:endParaRPr lang="en-US" dirty="0"/>
          </a:p>
        </p:txBody>
      </p:sp>
      <p:sp>
        <p:nvSpPr>
          <p:cNvPr id="3" name="Object 2"/>
          <p:cNvSpPr/>
          <p:nvPr/>
        </p:nvSpPr>
        <p:spPr>
          <a:xfrm>
            <a:off x="1476006" y="1956898"/>
            <a:ext cx="1428393" cy="1428393"/>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80505" y="2311208"/>
            <a:ext cx="628493" cy="638015"/>
          </a:xfrm>
          <a:prstGeom prst="rect">
            <a:avLst/>
          </a:prstGeom>
        </p:spPr>
      </p:pic>
      <p:sp>
        <p:nvSpPr>
          <p:cNvPr id="5" name="Object 4"/>
          <p:cNvSpPr/>
          <p:nvPr/>
        </p:nvSpPr>
        <p:spPr>
          <a:xfrm>
            <a:off x="309961" y="3487421"/>
            <a:ext cx="3760482"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Telecom Customer Churn</a:t>
            </a:r>
            <a:endParaRPr lang="en-US" dirty="0"/>
          </a:p>
        </p:txBody>
      </p:sp>
      <p:sp>
        <p:nvSpPr>
          <p:cNvPr id="6" name="Object 5"/>
          <p:cNvSpPr/>
          <p:nvPr/>
        </p:nvSpPr>
        <p:spPr>
          <a:xfrm>
            <a:off x="309961" y="3806310"/>
            <a:ext cx="3760482" cy="729909"/>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Understand the problem of customer churn, where customers discontinue their service with a telecom provider</a:t>
            </a:r>
            <a:endParaRPr lang="en-US" dirty="0"/>
          </a:p>
        </p:txBody>
      </p:sp>
      <p:sp>
        <p:nvSpPr>
          <p:cNvPr id="7" name="Object 6"/>
          <p:cNvSpPr/>
          <p:nvPr/>
        </p:nvSpPr>
        <p:spPr>
          <a:xfrm>
            <a:off x="5380280" y="1956898"/>
            <a:ext cx="1428393" cy="1428393"/>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9704" y="2353053"/>
            <a:ext cx="676106" cy="647538"/>
          </a:xfrm>
          <a:prstGeom prst="rect">
            <a:avLst/>
          </a:prstGeom>
        </p:spPr>
      </p:pic>
      <p:sp>
        <p:nvSpPr>
          <p:cNvPr id="9" name="Object 8"/>
          <p:cNvSpPr/>
          <p:nvPr/>
        </p:nvSpPr>
        <p:spPr>
          <a:xfrm>
            <a:off x="4214235" y="3487421"/>
            <a:ext cx="3760482"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Data Overview</a:t>
            </a:r>
            <a:endParaRPr lang="en-US" dirty="0"/>
          </a:p>
        </p:txBody>
      </p:sp>
      <p:sp>
        <p:nvSpPr>
          <p:cNvPr id="10" name="Object 9"/>
          <p:cNvSpPr/>
          <p:nvPr/>
        </p:nvSpPr>
        <p:spPr>
          <a:xfrm>
            <a:off x="4214235" y="3806310"/>
            <a:ext cx="3760482"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Describe the dataset used in the analysis, including the type of data (customer records, call logs, etc.) and the time period covered</a:t>
            </a:r>
            <a:endParaRPr lang="en-US" dirty="0"/>
          </a:p>
        </p:txBody>
      </p:sp>
      <p:sp>
        <p:nvSpPr>
          <p:cNvPr id="11" name="Object 10"/>
          <p:cNvSpPr/>
          <p:nvPr/>
        </p:nvSpPr>
        <p:spPr>
          <a:xfrm>
            <a:off x="9284553" y="1956898"/>
            <a:ext cx="1428393" cy="1428393"/>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2539" y="2396767"/>
            <a:ext cx="552312" cy="552312"/>
          </a:xfrm>
          <a:prstGeom prst="rect">
            <a:avLst/>
          </a:prstGeom>
        </p:spPr>
      </p:pic>
      <p:sp>
        <p:nvSpPr>
          <p:cNvPr id="13" name="Object 12"/>
          <p:cNvSpPr/>
          <p:nvPr/>
        </p:nvSpPr>
        <p:spPr>
          <a:xfrm>
            <a:off x="8218020" y="3487421"/>
            <a:ext cx="3561459"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Key Metrics</a:t>
            </a:r>
            <a:endParaRPr lang="en-US" dirty="0"/>
          </a:p>
        </p:txBody>
      </p:sp>
      <p:sp>
        <p:nvSpPr>
          <p:cNvPr id="14" name="Object 13"/>
          <p:cNvSpPr/>
          <p:nvPr/>
        </p:nvSpPr>
        <p:spPr>
          <a:xfrm>
            <a:off x="8218020" y="3806310"/>
            <a:ext cx="3561459"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Highlight the important metrics used to measure and analyze customer churn, such as churn rate, customer lifetime value, and customer satisfaction</a:t>
            </a:r>
            <a:endParaRPr lang="en-US" dirty="0"/>
          </a:p>
        </p:txBody>
      </p:sp>
      <p:sp>
        <p:nvSpPr>
          <p:cNvPr id="15" name="Object 14"/>
          <p:cNvSpPr/>
          <p:nvPr/>
        </p:nvSpPr>
        <p:spPr>
          <a:xfrm>
            <a:off x="0" y="5618345"/>
            <a:ext cx="12188952" cy="1237940"/>
          </a:xfrm>
          <a:prstGeom prst="rect">
            <a:avLst/>
          </a:prstGeom>
          <a:solidFill>
            <a:srgbClr val="eb5d48"/>
          </a:solidFill>
        </p:spPr>
      </p:sp>
      <p:sp>
        <p:nvSpPr>
          <p:cNvPr id="16" name="Object 15"/>
          <p:cNvSpPr/>
          <p:nvPr/>
        </p:nvSpPr>
        <p:spPr>
          <a:xfrm>
            <a:off x="252111" y="5948423"/>
            <a:ext cx="11684730" cy="583975"/>
          </a:xfrm>
          <a:prstGeom prst="rect">
            <a:avLst/>
          </a:prstGeom>
          <a:noFill/>
        </p:spPr>
        <p:txBody>
          <a:bodyPr wrap="square" rtlCol="0" anchor="t" bIns="0" lIns="0" rIns="0" tIns="0"/>
          <a:lstStyle/>
          <a:p>
            <a:pPr algn="ctr">
              <a:lnSpc>
                <a:spcPts val="2300"/>
              </a:lnSpc>
              <a:buNone/>
            </a:pPr>
            <a:r>
              <a:rPr lang="en-US" sz="2025" dirty="0" smtClean="0">
                <a:solidFill>
                  <a:srgbClr val="ffffff"/>
                </a:solidFill>
                <a:latin typeface="Raleway" pitchFamily="34" charset="0"/>
                <a:ea typeface="Raleway" pitchFamily="34" charset="-122"/>
                <a:cs typeface="Raleway" pitchFamily="34" charset="-120"/>
              </a:rPr>
              <a:t>This slide provides an introduction to the problem of telecom customer churn and the data used in the analysis, setting the stage for the deeper insights and findings to be presented.</a:t>
            </a:r>
            <a:endParaRPr lang="en-US" dirty="0"/>
          </a:p>
        </p:txBody>
      </p:sp>
    </p:spTree>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Support Vector Machine (SVM)</a:t>
            </a:r>
            <a:endParaRPr lang="en-US" dirty="0"/>
          </a:p>
        </p:txBody>
      </p:sp>
      <p:sp>
        <p:nvSpPr>
          <p:cNvPr id="3" name="Object 2"/>
          <p:cNvSpPr/>
          <p:nvPr/>
        </p:nvSpPr>
        <p:spPr>
          <a:xfrm>
            <a:off x="987972" y="1833104"/>
            <a:ext cx="1428393" cy="1428393"/>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50635" y="2245999"/>
            <a:ext cx="714196" cy="609448"/>
          </a:xfrm>
          <a:prstGeom prst="rect">
            <a:avLst/>
          </a:prstGeom>
        </p:spPr>
      </p:pic>
      <p:sp>
        <p:nvSpPr>
          <p:cNvPr id="5" name="Object 4"/>
          <p:cNvSpPr/>
          <p:nvPr/>
        </p:nvSpPr>
        <p:spPr>
          <a:xfrm>
            <a:off x="403283" y="3363627"/>
            <a:ext cx="2597770" cy="467323"/>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Support Vector Machine (SVM)</a:t>
            </a:r>
            <a:endParaRPr lang="en-US" dirty="0"/>
          </a:p>
        </p:txBody>
      </p:sp>
      <p:sp>
        <p:nvSpPr>
          <p:cNvPr id="6" name="Object 5"/>
          <p:cNvSpPr/>
          <p:nvPr/>
        </p:nvSpPr>
        <p:spPr>
          <a:xfrm>
            <a:off x="403283" y="3916177"/>
            <a:ext cx="2597770"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A powerful machine learning algorithm used for classification and regression tasks.</a:t>
            </a:r>
            <a:endParaRPr lang="en-US" dirty="0"/>
          </a:p>
        </p:txBody>
      </p:sp>
      <p:sp>
        <p:nvSpPr>
          <p:cNvPr id="7" name="Object 6"/>
          <p:cNvSpPr/>
          <p:nvPr/>
        </p:nvSpPr>
        <p:spPr>
          <a:xfrm>
            <a:off x="3916177" y="1833104"/>
            <a:ext cx="1428393" cy="1428393"/>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5795" y="2296216"/>
            <a:ext cx="647538" cy="466608"/>
          </a:xfrm>
          <a:prstGeom prst="rect">
            <a:avLst/>
          </a:prstGeom>
        </p:spPr>
      </p:pic>
      <p:sp>
        <p:nvSpPr>
          <p:cNvPr id="9" name="Object 8"/>
          <p:cNvSpPr/>
          <p:nvPr/>
        </p:nvSpPr>
        <p:spPr>
          <a:xfrm>
            <a:off x="3420525" y="3363627"/>
            <a:ext cx="2419697" cy="467323"/>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Supervised Learning Approach</a:t>
            </a:r>
            <a:endParaRPr lang="en-US" dirty="0"/>
          </a:p>
        </p:txBody>
      </p:sp>
      <p:sp>
        <p:nvSpPr>
          <p:cNvPr id="10" name="Object 9"/>
          <p:cNvSpPr/>
          <p:nvPr/>
        </p:nvSpPr>
        <p:spPr>
          <a:xfrm>
            <a:off x="3420525" y="3916177"/>
            <a:ext cx="2419697"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SVMs learn from a labeled dataset to create a model that can accurately predict new, unseen data.</a:t>
            </a:r>
            <a:endParaRPr lang="en-US" dirty="0"/>
          </a:p>
        </p:txBody>
      </p:sp>
      <p:sp>
        <p:nvSpPr>
          <p:cNvPr id="11" name="Object 10"/>
          <p:cNvSpPr/>
          <p:nvPr/>
        </p:nvSpPr>
        <p:spPr>
          <a:xfrm>
            <a:off x="6844382" y="1833104"/>
            <a:ext cx="1428393" cy="1428393"/>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207" y="2212522"/>
            <a:ext cx="799900" cy="666583"/>
          </a:xfrm>
          <a:prstGeom prst="rect">
            <a:avLst/>
          </a:prstGeom>
        </p:spPr>
      </p:pic>
      <p:sp>
        <p:nvSpPr>
          <p:cNvPr id="13" name="Object 12"/>
          <p:cNvSpPr/>
          <p:nvPr/>
        </p:nvSpPr>
        <p:spPr>
          <a:xfrm>
            <a:off x="6254456" y="3363627"/>
            <a:ext cx="2608245"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Hyperplane Optimization</a:t>
            </a:r>
            <a:endParaRPr lang="en-US" dirty="0"/>
          </a:p>
        </p:txBody>
      </p:sp>
      <p:sp>
        <p:nvSpPr>
          <p:cNvPr id="14" name="Object 13"/>
          <p:cNvSpPr/>
          <p:nvPr/>
        </p:nvSpPr>
        <p:spPr>
          <a:xfrm>
            <a:off x="6254456" y="3682516"/>
            <a:ext cx="2608245" cy="1216515"/>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SVMs find the optimal hyperplane that maximizes the margin between the different classes, resulting in better generalization.</a:t>
            </a:r>
            <a:endParaRPr lang="en-US" dirty="0"/>
          </a:p>
        </p:txBody>
      </p:sp>
      <p:sp>
        <p:nvSpPr>
          <p:cNvPr id="15" name="Object 14"/>
          <p:cNvSpPr/>
          <p:nvPr/>
        </p:nvSpPr>
        <p:spPr>
          <a:xfrm>
            <a:off x="9772587" y="1833104"/>
            <a:ext cx="1428393" cy="1428393"/>
          </a:xfrm>
          <a:prstGeom prst="ellipse">
            <a:avLst/>
          </a:prstGeom>
          <a:noFill/>
          <a:ln w="25400">
            <a:solidFill>
              <a:srgbClr val="eb5d48"/>
            </a:solidFill>
            <a:prstDash val="solid"/>
            <a:miter lim="800000"/>
          </a:ln>
        </p:spPr>
      </p:sp>
      <p:pic>
        <p:nvPicPr>
          <p:cNvPr id="16" name="Object 1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4050" y="2262738"/>
            <a:ext cx="495176" cy="561835"/>
          </a:xfrm>
          <a:prstGeom prst="rect">
            <a:avLst/>
          </a:prstGeom>
        </p:spPr>
      </p:pic>
      <p:sp>
        <p:nvSpPr>
          <p:cNvPr id="17" name="Object 16"/>
          <p:cNvSpPr/>
          <p:nvPr/>
        </p:nvSpPr>
        <p:spPr>
          <a:xfrm>
            <a:off x="9166949" y="3363627"/>
            <a:ext cx="2639670"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Kernel Trick</a:t>
            </a:r>
            <a:endParaRPr lang="en-US" dirty="0"/>
          </a:p>
        </p:txBody>
      </p:sp>
      <p:sp>
        <p:nvSpPr>
          <p:cNvPr id="18" name="Object 17"/>
          <p:cNvSpPr/>
          <p:nvPr/>
        </p:nvSpPr>
        <p:spPr>
          <a:xfrm>
            <a:off x="9166949" y="3682516"/>
            <a:ext cx="2639670" cy="1216515"/>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SVMs can handle non-linear decision boundaries by using kernel functions to map data into a higher dimensional space.</a:t>
            </a:r>
            <a:endParaRPr lang="en-US" dirty="0"/>
          </a:p>
        </p:txBody>
      </p:sp>
      <p:sp>
        <p:nvSpPr>
          <p:cNvPr id="19" name="Object 18"/>
          <p:cNvSpPr/>
          <p:nvPr/>
        </p:nvSpPr>
        <p:spPr>
          <a:xfrm>
            <a:off x="0" y="5618345"/>
            <a:ext cx="12188952" cy="1237940"/>
          </a:xfrm>
          <a:prstGeom prst="rect">
            <a:avLst/>
          </a:prstGeom>
          <a:solidFill>
            <a:srgbClr val="c9dabf"/>
          </a:solidFill>
        </p:spPr>
      </p:sp>
      <p:sp>
        <p:nvSpPr>
          <p:cNvPr id="20" name="Object 19"/>
          <p:cNvSpPr/>
          <p:nvPr/>
        </p:nvSpPr>
        <p:spPr>
          <a:xfrm>
            <a:off x="1751460" y="5948423"/>
            <a:ext cx="8686033" cy="583975"/>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SVMs are a versatile and effective machine learning technique that can tackle a wide range of classification and regression problems.</a:t>
            </a:r>
            <a:endParaRPr lang="en-US" dirty="0"/>
          </a:p>
        </p:txBody>
      </p:sp>
    </p:spTree>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SVM Model Performance</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17" y="2502544"/>
            <a:ext cx="11255735" cy="2923444"/>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17" y="2502544"/>
            <a:ext cx="11246213" cy="2913921"/>
          </a:xfrm>
          <a:prstGeom prst="rect">
            <a:avLst/>
          </a:prstGeom>
        </p:spPr>
      </p:pic>
      <p:sp>
        <p:nvSpPr>
          <p:cNvPr id="5" name="Object 4"/>
          <p:cNvSpPr/>
          <p:nvPr/>
        </p:nvSpPr>
        <p:spPr>
          <a:xfrm>
            <a:off x="476131"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Metric</a:t>
            </a:r>
            <a:endParaRPr lang="en-US" dirty="0"/>
          </a:p>
        </p:txBody>
      </p:sp>
      <p:sp>
        <p:nvSpPr>
          <p:cNvPr id="6" name="Object 5"/>
          <p:cNvSpPr/>
          <p:nvPr/>
        </p:nvSpPr>
        <p:spPr>
          <a:xfrm>
            <a:off x="6094476"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Value</a:t>
            </a:r>
            <a:endParaRPr lang="en-US" dirty="0"/>
          </a:p>
        </p:txBody>
      </p:sp>
      <p:sp>
        <p:nvSpPr>
          <p:cNvPr id="7" name="Object 6"/>
          <p:cNvSpPr/>
          <p:nvPr/>
        </p:nvSpPr>
        <p:spPr>
          <a:xfrm>
            <a:off x="476131"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Training Accuracy</a:t>
            </a:r>
            <a:endParaRPr lang="en-US" dirty="0"/>
          </a:p>
        </p:txBody>
      </p:sp>
      <p:sp>
        <p:nvSpPr>
          <p:cNvPr id="8" name="Object 7"/>
          <p:cNvSpPr/>
          <p:nvPr/>
        </p:nvSpPr>
        <p:spPr>
          <a:xfrm>
            <a:off x="6094476"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0.8227253900317548</a:t>
            </a:r>
            <a:endParaRPr lang="en-US" dirty="0"/>
          </a:p>
        </p:txBody>
      </p:sp>
      <p:sp>
        <p:nvSpPr>
          <p:cNvPr id="9" name="Object 8"/>
          <p:cNvSpPr/>
          <p:nvPr/>
        </p:nvSpPr>
        <p:spPr>
          <a:xfrm>
            <a:off x="476131"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Test Accuracy</a:t>
            </a:r>
            <a:endParaRPr lang="en-US" dirty="0"/>
          </a:p>
        </p:txBody>
      </p:sp>
      <p:sp>
        <p:nvSpPr>
          <p:cNvPr id="10" name="Object 9"/>
          <p:cNvSpPr/>
          <p:nvPr/>
        </p:nvSpPr>
        <p:spPr>
          <a:xfrm>
            <a:off x="6094476"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0.8202898550724638</a:t>
            </a:r>
            <a:endParaRPr lang="en-US" dirty="0"/>
          </a:p>
        </p:txBody>
      </p:sp>
    </p:spTree>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SVM Classification Metrics</a:t>
            </a:r>
            <a:endParaRPr lang="en-US" dirty="0"/>
          </a:p>
        </p:txBody>
      </p:sp>
      <p:pic>
        <p:nvPicPr>
          <p:cNvPr id="3" name="Object 2" descr="preencoded.png">    </p:cNvPr>
          <p:cNvPicPr>
            <a:picLocks noChangeAspect="1"/>
          </p:cNvPicPr>
          <p:nvPr/>
        </p:nvPicPr>
        <p:blipFill>
          <a:blip r:embed="rId1"/>
          <a:stretch>
            <a:fillRect/>
          </a:stretch>
        </p:blipFill>
        <p:spPr>
          <a:xfrm>
            <a:off x="285679" y="1342689"/>
            <a:ext cx="11617595" cy="3894751"/>
          </a:xfrm>
          <a:prstGeom prst="rect">
            <a:avLst/>
          </a:prstGeom>
        </p:spPr>
      </p:pic>
      <p:sp>
        <p:nvSpPr>
          <p:cNvPr id="4" name="Object 3"/>
          <p:cNvSpPr/>
          <p:nvPr/>
        </p:nvSpPr>
        <p:spPr>
          <a:xfrm>
            <a:off x="0" y="5618345"/>
            <a:ext cx="12188952" cy="1237940"/>
          </a:xfrm>
          <a:prstGeom prst="rect">
            <a:avLst/>
          </a:prstGeom>
          <a:solidFill>
            <a:srgbClr val="c9dabf"/>
          </a:solidFill>
        </p:spPr>
      </p:sp>
      <p:sp>
        <p:nvSpPr>
          <p:cNvPr id="5" name="Object 4"/>
          <p:cNvSpPr/>
          <p:nvPr/>
        </p:nvSpPr>
        <p:spPr>
          <a:xfrm>
            <a:off x="1827533" y="5948423"/>
            <a:ext cx="8533885" cy="583975"/>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The SVM classification model has good precision, recall, F1-score, and accuracy, indicating it performs well in classifying the data.</a:t>
            </a:r>
            <a:endParaRPr lang="en-US" dirty="0"/>
          </a:p>
        </p:txBody>
      </p:sp>
    </p:spTree>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Confusion Matrix &amp; Classification Report Using </a:t>
            </a:r>
            <a:r>
              <a:rPr lang="en-US" sz="3188" dirty="0" smtClean="0">
                <a:solidFill>
                  <a:srgbClr val="eb5d48"/>
                </a:solidFill>
                <a:latin typeface="Raleway" pitchFamily="34" charset="0"/>
                <a:ea typeface="Raleway" pitchFamily="34" charset="-122"/>
                <a:cs typeface="Raleway" pitchFamily="34" charset="-120"/>
              </a:rPr>
              <a:t>Plotly</a:t>
            </a:r>
            <a:endParaRPr lang="en-US" dirty="0"/>
          </a:p>
        </p:txBody>
      </p:sp>
      <p:sp>
        <p:nvSpPr>
          <p:cNvPr id="3" name="Object 2"/>
          <p:cNvSpPr/>
          <p:nvPr/>
        </p:nvSpPr>
        <p:spPr>
          <a:xfrm>
            <a:off x="476131" y="1533142"/>
            <a:ext cx="5523119" cy="4504199"/>
          </a:xfrm>
          <a:prstGeom prst="rect">
            <a:avLst/>
          </a:prstGeom>
          <a:solidFill>
            <a:srgbClr val="ffffff"/>
          </a:solidFill>
        </p:spPr>
      </p:sp>
      <p:pic>
        <p:nvPicPr>
          <p:cNvPr id="4" name="Object 3" descr="preencoded.png">    </p:cNvPr>
          <p:cNvPicPr>
            <a:picLocks noChangeAspect="1"/>
          </p:cNvPicPr>
          <p:nvPr/>
        </p:nvPicPr>
        <p:blipFill>
          <a:blip r:embed="rId1"/>
          <a:srcRect l="-693" r="-693" t="-90423" b="-90423"/>
          <a:stretch/>
        </p:blipFill>
        <p:spPr>
          <a:xfrm>
            <a:off x="476131" y="1533142"/>
            <a:ext cx="5523119" cy="4504199"/>
          </a:xfrm>
          <a:prstGeom prst="rect">
            <a:avLst/>
          </a:prstGeom>
        </p:spPr>
      </p:pic>
      <p:sp>
        <p:nvSpPr>
          <p:cNvPr id="5" name="Object 4"/>
          <p:cNvSpPr/>
          <p:nvPr/>
        </p:nvSpPr>
        <p:spPr>
          <a:xfrm>
            <a:off x="199975"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Confusion Matrix</a:t>
            </a:r>
            <a:endParaRPr lang="en-US" dirty="0"/>
          </a:p>
        </p:txBody>
      </p:sp>
      <p:sp>
        <p:nvSpPr>
          <p:cNvPr id="6" name="Object 5"/>
          <p:cNvSpPr/>
          <p:nvPr/>
        </p:nvSpPr>
        <p:spPr>
          <a:xfrm>
            <a:off x="6189702" y="1533142"/>
            <a:ext cx="5523119" cy="4504199"/>
          </a:xfrm>
          <a:prstGeom prst="rect">
            <a:avLst/>
          </a:prstGeom>
          <a:solidFill>
            <a:srgbClr val="ffffff"/>
          </a:solidFill>
        </p:spPr>
      </p:sp>
      <p:pic>
        <p:nvPicPr>
          <p:cNvPr id="7" name="Object 6" descr="preencoded.png">    </p:cNvPr>
          <p:cNvPicPr>
            <a:picLocks noChangeAspect="1"/>
          </p:cNvPicPr>
          <p:nvPr/>
        </p:nvPicPr>
        <p:blipFill>
          <a:blip r:embed="rId2"/>
          <a:srcRect l="-1439" r="-1439" t="-90804" b="-90804"/>
          <a:stretch/>
        </p:blipFill>
        <p:spPr>
          <a:xfrm>
            <a:off x="6189702" y="1533142"/>
            <a:ext cx="5523119" cy="4504199"/>
          </a:xfrm>
          <a:prstGeom prst="rect">
            <a:avLst/>
          </a:prstGeom>
        </p:spPr>
      </p:pic>
      <p:sp>
        <p:nvSpPr>
          <p:cNvPr id="8" name="Object 7"/>
          <p:cNvSpPr/>
          <p:nvPr/>
        </p:nvSpPr>
        <p:spPr>
          <a:xfrm>
            <a:off x="5913546"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Classification Report</a:t>
            </a:r>
            <a:endParaRPr lang="en-US" dirty="0"/>
          </a:p>
        </p:txBody>
      </p:sp>
    </p:spTree>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Random Forest Model</a:t>
            </a:r>
            <a:endParaRPr lang="en-US" dirty="0"/>
          </a:p>
        </p:txBody>
      </p:sp>
      <p:sp>
        <p:nvSpPr>
          <p:cNvPr id="3" name="Object 2"/>
          <p:cNvSpPr/>
          <p:nvPr/>
        </p:nvSpPr>
        <p:spPr>
          <a:xfrm>
            <a:off x="476131" y="1599800"/>
            <a:ext cx="714196" cy="714196"/>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0744" y="1764399"/>
            <a:ext cx="390427" cy="390427"/>
          </a:xfrm>
          <a:prstGeom prst="rect">
            <a:avLst/>
          </a:prstGeom>
        </p:spPr>
      </p:pic>
      <p:sp>
        <p:nvSpPr>
          <p:cNvPr id="5" name="Object 4"/>
          <p:cNvSpPr/>
          <p:nvPr/>
        </p:nvSpPr>
        <p:spPr>
          <a:xfrm>
            <a:off x="1380780" y="1559091"/>
            <a:ext cx="277584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What is Random Forest Model?</a:t>
            </a:r>
            <a:endParaRPr lang="en-US" dirty="0"/>
          </a:p>
        </p:txBody>
      </p:sp>
      <p:sp>
        <p:nvSpPr>
          <p:cNvPr id="6" name="Object 5"/>
          <p:cNvSpPr/>
          <p:nvPr/>
        </p:nvSpPr>
        <p:spPr>
          <a:xfrm>
            <a:off x="1380780" y="2111641"/>
            <a:ext cx="2775843" cy="2433029"/>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Random Forest is an ensemble learning method for classification, regression, and other tasks. It operates by constructing a multitude of decision trees during training and outputting the class that is the mode of the classes or mean prediction of the individual trees.</a:t>
            </a:r>
            <a:endParaRPr lang="en-US" dirty="0"/>
          </a:p>
        </p:txBody>
      </p:sp>
      <p:sp>
        <p:nvSpPr>
          <p:cNvPr id="7" name="Object 6"/>
          <p:cNvSpPr/>
          <p:nvPr/>
        </p:nvSpPr>
        <p:spPr>
          <a:xfrm>
            <a:off x="4380405" y="1599800"/>
            <a:ext cx="714196" cy="714196"/>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9399" y="1852278"/>
            <a:ext cx="285679" cy="219020"/>
          </a:xfrm>
          <a:prstGeom prst="rect">
            <a:avLst/>
          </a:prstGeom>
        </p:spPr>
      </p:pic>
      <p:sp>
        <p:nvSpPr>
          <p:cNvPr id="9" name="Object 8"/>
          <p:cNvSpPr/>
          <p:nvPr/>
        </p:nvSpPr>
        <p:spPr>
          <a:xfrm>
            <a:off x="5285053" y="1559091"/>
            <a:ext cx="277584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Features of Random Forest</a:t>
            </a:r>
            <a:endParaRPr lang="en-US" dirty="0"/>
          </a:p>
        </p:txBody>
      </p:sp>
      <p:sp>
        <p:nvSpPr>
          <p:cNvPr id="10" name="Object 9"/>
          <p:cNvSpPr/>
          <p:nvPr/>
        </p:nvSpPr>
        <p:spPr>
          <a:xfrm>
            <a:off x="5285053" y="2111641"/>
            <a:ext cx="2775843" cy="1703120"/>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Random Forest models are highly versatile, can handle both classification and regression tasks, are robust to overfitting, and can automatically handle missing values and outliers.</a:t>
            </a:r>
            <a:endParaRPr lang="en-US" dirty="0"/>
          </a:p>
        </p:txBody>
      </p:sp>
      <p:sp>
        <p:nvSpPr>
          <p:cNvPr id="11" name="Object 10"/>
          <p:cNvSpPr/>
          <p:nvPr/>
        </p:nvSpPr>
        <p:spPr>
          <a:xfrm>
            <a:off x="8284678" y="1599800"/>
            <a:ext cx="714196" cy="714196"/>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6957" y="1810432"/>
            <a:ext cx="342814" cy="285679"/>
          </a:xfrm>
          <a:prstGeom prst="rect">
            <a:avLst/>
          </a:prstGeom>
        </p:spPr>
      </p:pic>
      <p:sp>
        <p:nvSpPr>
          <p:cNvPr id="13" name="Object 12"/>
          <p:cNvSpPr/>
          <p:nvPr/>
        </p:nvSpPr>
        <p:spPr>
          <a:xfrm>
            <a:off x="9189327" y="1559091"/>
            <a:ext cx="2775843" cy="467323"/>
          </a:xfrm>
          <a:prstGeom prst="rect">
            <a:avLst/>
          </a:prstGeom>
          <a:noFill/>
        </p:spPr>
        <p:txBody>
          <a:bodyPr wrap="square" rtlCol="0" anchor="t" bIns="0" lIns="0" rIns="0" tIns="0"/>
          <a:lstStyle/>
          <a:p>
            <a:pPr algn="l">
              <a:lnSpc>
                <a:spcPts val="1841"/>
              </a:lnSpc>
              <a:buNone/>
            </a:pPr>
            <a:r>
              <a:rPr lang="en-US" sz="1620" dirty="0" smtClean="0">
                <a:solidFill>
                  <a:srgbClr val="28282e"/>
                </a:solidFill>
                <a:latin typeface="Raleway" pitchFamily="34" charset="0"/>
                <a:ea typeface="Raleway" pitchFamily="34" charset="-122"/>
                <a:cs typeface="Raleway" pitchFamily="34" charset="-120"/>
              </a:rPr>
              <a:t>Applications of Random Forest</a:t>
            </a:r>
            <a:endParaRPr lang="en-US" dirty="0"/>
          </a:p>
        </p:txBody>
      </p:sp>
      <p:sp>
        <p:nvSpPr>
          <p:cNvPr id="14" name="Object 13"/>
          <p:cNvSpPr/>
          <p:nvPr/>
        </p:nvSpPr>
        <p:spPr>
          <a:xfrm>
            <a:off x="9189327" y="2111641"/>
            <a:ext cx="2775843" cy="1703120"/>
          </a:xfrm>
          <a:prstGeom prst="rect">
            <a:avLst/>
          </a:prstGeom>
          <a:noFill/>
        </p:spPr>
        <p:txBody>
          <a:bodyPr wrap="square" rtlCol="0" anchor="t" bIns="0" lIns="0" rIns="0" tIns="0"/>
          <a:lstStyle/>
          <a:p>
            <a:pPr algn="l">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Random Forest models are widely used in various domains such as credit risk assessment, fraud detection, customer churn prediction, image recognition, and many more.</a:t>
            </a:r>
            <a:endParaRPr lang="en-US" dirty="0"/>
          </a:p>
        </p:txBody>
      </p:sp>
      <p:sp>
        <p:nvSpPr>
          <p:cNvPr id="15" name="Object 14"/>
          <p:cNvSpPr/>
          <p:nvPr/>
        </p:nvSpPr>
        <p:spPr>
          <a:xfrm>
            <a:off x="0" y="5027943"/>
            <a:ext cx="12188952" cy="1828343"/>
          </a:xfrm>
          <a:prstGeom prst="rect">
            <a:avLst/>
          </a:prstGeom>
          <a:solidFill>
            <a:srgbClr val="c9dabf"/>
          </a:solidFill>
        </p:spPr>
      </p:sp>
      <p:sp>
        <p:nvSpPr>
          <p:cNvPr id="16" name="Object 15"/>
          <p:cNvSpPr/>
          <p:nvPr/>
        </p:nvSpPr>
        <p:spPr>
          <a:xfrm>
            <a:off x="638492" y="5358020"/>
            <a:ext cx="10911969" cy="1167949"/>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In summary, Random Forest is a powerful and versatile ensemble learning algorithm that has found widespread applications in various domains. Its ability to handle diverse datasets, robustness to overfitting, and ease of interpretation make it a popular choice among data scientists and machine learning practitioners.</a:t>
            </a:r>
            <a:endParaRPr lang="en-US" dirty="0"/>
          </a:p>
        </p:txBody>
      </p:sp>
    </p:spTree>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Random Forest Model Performance</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0" y="2502544"/>
            <a:ext cx="11255735" cy="2923444"/>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40" y="2502544"/>
            <a:ext cx="11236690" cy="2913921"/>
          </a:xfrm>
          <a:prstGeom prst="rect">
            <a:avLst/>
          </a:prstGeom>
        </p:spPr>
      </p:pic>
      <p:sp>
        <p:nvSpPr>
          <p:cNvPr id="5" name="Object 4"/>
          <p:cNvSpPr/>
          <p:nvPr/>
        </p:nvSpPr>
        <p:spPr>
          <a:xfrm>
            <a:off x="476131"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Metric</a:t>
            </a:r>
            <a:endParaRPr lang="en-US" dirty="0"/>
          </a:p>
        </p:txBody>
      </p:sp>
      <p:sp>
        <p:nvSpPr>
          <p:cNvPr id="6" name="Object 5"/>
          <p:cNvSpPr/>
          <p:nvPr/>
        </p:nvSpPr>
        <p:spPr>
          <a:xfrm>
            <a:off x="6094476" y="2502544"/>
            <a:ext cx="5618345" cy="793148"/>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Raleway Regular" pitchFamily="34" charset="0"/>
                <a:ea typeface="Raleway Regular" pitchFamily="34" charset="-122"/>
                <a:cs typeface="Raleway Regular" pitchFamily="34" charset="-120"/>
              </a:rPr>
              <a:t>Value</a:t>
            </a:r>
            <a:endParaRPr lang="en-US" dirty="0"/>
          </a:p>
        </p:txBody>
      </p:sp>
      <p:sp>
        <p:nvSpPr>
          <p:cNvPr id="7" name="Object 6"/>
          <p:cNvSpPr/>
          <p:nvPr/>
        </p:nvSpPr>
        <p:spPr>
          <a:xfrm>
            <a:off x="476131"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Training Accuracy</a:t>
            </a:r>
            <a:endParaRPr lang="en-US" dirty="0"/>
          </a:p>
        </p:txBody>
      </p:sp>
      <p:sp>
        <p:nvSpPr>
          <p:cNvPr id="8" name="Object 7"/>
          <p:cNvSpPr/>
          <p:nvPr/>
        </p:nvSpPr>
        <p:spPr>
          <a:xfrm>
            <a:off x="6094476" y="329569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0.9990335496341296</a:t>
            </a:r>
            <a:endParaRPr lang="en-US" dirty="0"/>
          </a:p>
        </p:txBody>
      </p:sp>
      <p:sp>
        <p:nvSpPr>
          <p:cNvPr id="9" name="Object 8"/>
          <p:cNvSpPr/>
          <p:nvPr/>
        </p:nvSpPr>
        <p:spPr>
          <a:xfrm>
            <a:off x="476131"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Test Accuracy</a:t>
            </a:r>
            <a:endParaRPr lang="en-US" dirty="0"/>
          </a:p>
        </p:txBody>
      </p:sp>
      <p:sp>
        <p:nvSpPr>
          <p:cNvPr id="10" name="Object 9"/>
          <p:cNvSpPr/>
          <p:nvPr/>
        </p:nvSpPr>
        <p:spPr>
          <a:xfrm>
            <a:off x="6094476" y="4353222"/>
            <a:ext cx="5618345" cy="1057530"/>
          </a:xfrm>
          <a:prstGeom prst="rect">
            <a:avLst/>
          </a:prstGeom>
          <a:noFill/>
        </p:spPr>
        <p:txBody>
          <a:bodyPr wrap="square" rtlCol="0" anchor="ctr">
            <a:normAutofit fontScale="85000" lnSpcReduction="20000"/>
          </a:bodyPr>
          <a:lstStyle/>
          <a:p>
            <a:pPr algn="ctr">
              <a:buNone/>
            </a:pPr>
            <a:r>
              <a:rPr lang="en-US" sz="2000" dirty="0" smtClean="0">
                <a:solidFill>
                  <a:srgbClr val="28282e"/>
                </a:solidFill>
                <a:latin typeface="Raleway Regular" pitchFamily="34" charset="0"/>
                <a:ea typeface="Raleway Regular" pitchFamily="34" charset="-122"/>
                <a:cs typeface="Raleway Regular" pitchFamily="34" charset="-120"/>
              </a:rPr>
              <a:t>0.8412238325281803</a:t>
            </a:r>
            <a:endParaRPr lang="en-US" dirty="0"/>
          </a:p>
        </p:txBody>
      </p:sp>
    </p:spTree>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Confusion Matrix &amp; Classification Report Using </a:t>
            </a:r>
            <a:r>
              <a:rPr lang="en-US" sz="3188" dirty="0" smtClean="0">
                <a:solidFill>
                  <a:srgbClr val="eb5d48"/>
                </a:solidFill>
                <a:latin typeface="Raleway" pitchFamily="34" charset="0"/>
                <a:ea typeface="Raleway" pitchFamily="34" charset="-122"/>
                <a:cs typeface="Raleway" pitchFamily="34" charset="-120"/>
              </a:rPr>
              <a:t>Plotly</a:t>
            </a:r>
            <a:endParaRPr lang="en-US" dirty="0"/>
          </a:p>
        </p:txBody>
      </p:sp>
      <p:sp>
        <p:nvSpPr>
          <p:cNvPr id="3" name="Object 2"/>
          <p:cNvSpPr/>
          <p:nvPr/>
        </p:nvSpPr>
        <p:spPr>
          <a:xfrm>
            <a:off x="476131" y="1533142"/>
            <a:ext cx="5523119" cy="4504199"/>
          </a:xfrm>
          <a:prstGeom prst="rect">
            <a:avLst/>
          </a:prstGeom>
          <a:solidFill>
            <a:srgbClr val="fefefe"/>
          </a:solidFill>
        </p:spPr>
      </p:sp>
      <p:pic>
        <p:nvPicPr>
          <p:cNvPr id="4" name="Object 3" descr="preencoded.png">    </p:cNvPr>
          <p:cNvPicPr>
            <a:picLocks noChangeAspect="1"/>
          </p:cNvPicPr>
          <p:nvPr/>
        </p:nvPicPr>
        <p:blipFill>
          <a:blip r:embed="rId1"/>
          <a:srcRect l="-376" r="-376" t="-83563" b="-83563"/>
          <a:stretch/>
        </p:blipFill>
        <p:spPr>
          <a:xfrm>
            <a:off x="476131" y="1533142"/>
            <a:ext cx="5523119" cy="4504199"/>
          </a:xfrm>
          <a:prstGeom prst="rect">
            <a:avLst/>
          </a:prstGeom>
        </p:spPr>
      </p:pic>
      <p:sp>
        <p:nvSpPr>
          <p:cNvPr id="5" name="Object 4"/>
          <p:cNvSpPr/>
          <p:nvPr/>
        </p:nvSpPr>
        <p:spPr>
          <a:xfrm>
            <a:off x="199975"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Confusion Matrix</a:t>
            </a:r>
            <a:endParaRPr lang="en-US" dirty="0"/>
          </a:p>
        </p:txBody>
      </p:sp>
      <p:sp>
        <p:nvSpPr>
          <p:cNvPr id="6" name="Object 5"/>
          <p:cNvSpPr/>
          <p:nvPr/>
        </p:nvSpPr>
        <p:spPr>
          <a:xfrm>
            <a:off x="6189702" y="1533142"/>
            <a:ext cx="5523119" cy="4504199"/>
          </a:xfrm>
          <a:prstGeom prst="rect">
            <a:avLst/>
          </a:prstGeom>
          <a:solidFill>
            <a:srgbClr val="fffffe"/>
          </a:solidFill>
        </p:spPr>
      </p:sp>
      <p:pic>
        <p:nvPicPr>
          <p:cNvPr id="7" name="Object 6" descr="preencoded.png">    </p:cNvPr>
          <p:cNvPicPr>
            <a:picLocks noChangeAspect="1"/>
          </p:cNvPicPr>
          <p:nvPr/>
        </p:nvPicPr>
        <p:blipFill>
          <a:blip r:embed="rId2"/>
          <a:srcRect l="-3692" r="-3692" t="-91730" b="-91730"/>
          <a:stretch/>
        </p:blipFill>
        <p:spPr>
          <a:xfrm>
            <a:off x="6189702" y="1533142"/>
            <a:ext cx="5523119" cy="4504199"/>
          </a:xfrm>
          <a:prstGeom prst="rect">
            <a:avLst/>
          </a:prstGeom>
        </p:spPr>
      </p:pic>
      <p:sp>
        <p:nvSpPr>
          <p:cNvPr id="8" name="Object 7"/>
          <p:cNvSpPr/>
          <p:nvPr/>
        </p:nvSpPr>
        <p:spPr>
          <a:xfrm>
            <a:off x="5913546" y="6187083"/>
            <a:ext cx="6075431"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Classification Report</a:t>
            </a:r>
            <a:endParaRPr lang="en-US" dirty="0"/>
          </a:p>
        </p:txBody>
      </p:sp>
    </p:spTree>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Random Forest Classifier Performance</a:t>
            </a:r>
            <a:endParaRPr lang="en-US" dirty="0"/>
          </a:p>
        </p:txBody>
      </p:sp>
      <p:pic>
        <p:nvPicPr>
          <p:cNvPr id="3" name="Object 2"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0" y="2091881"/>
            <a:ext cx="2094976" cy="2104499"/>
          </a:xfrm>
          <a:prstGeom prst="rect">
            <a:avLst/>
          </a:prstGeom>
        </p:spPr>
      </p:pic>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014" y="2091881"/>
            <a:ext cx="2104499" cy="2104499"/>
          </a:xfrm>
          <a:prstGeom prst="rect">
            <a:avLst/>
          </a:prstGeom>
        </p:spPr>
      </p:pic>
      <p:sp>
        <p:nvSpPr>
          <p:cNvPr id="5" name="Object 4"/>
          <p:cNvSpPr/>
          <p:nvPr/>
        </p:nvSpPr>
        <p:spPr>
          <a:xfrm>
            <a:off x="664679" y="2926063"/>
            <a:ext cx="1717880" cy="431018"/>
          </a:xfrm>
          <a:prstGeom prst="rect">
            <a:avLst/>
          </a:prstGeom>
          <a:noFill/>
        </p:spPr>
        <p:txBody>
          <a:bodyPr wrap="square" rtlCol="0" anchor="ctr"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0.86</a:t>
            </a:r>
            <a:endParaRPr lang="en-US" dirty="0"/>
          </a:p>
        </p:txBody>
      </p:sp>
      <p:sp>
        <p:nvSpPr>
          <p:cNvPr id="6" name="Object 5"/>
          <p:cNvSpPr/>
          <p:nvPr/>
        </p:nvSpPr>
        <p:spPr>
          <a:xfrm>
            <a:off x="371382" y="4336601"/>
            <a:ext cx="2304474"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Precision</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3348" y="2091881"/>
            <a:ext cx="2104499" cy="2104499"/>
          </a:xfrm>
          <a:prstGeom prst="rect">
            <a:avLst/>
          </a:prstGeom>
        </p:spPr>
      </p:pic>
      <p:pic>
        <p:nvPicPr>
          <p:cNvPr id="8" name="Object 7"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3418" y="2091881"/>
            <a:ext cx="2104499" cy="2104499"/>
          </a:xfrm>
          <a:prstGeom prst="rect">
            <a:avLst/>
          </a:prstGeom>
        </p:spPr>
      </p:pic>
      <p:sp>
        <p:nvSpPr>
          <p:cNvPr id="9" name="Object 8"/>
          <p:cNvSpPr/>
          <p:nvPr/>
        </p:nvSpPr>
        <p:spPr>
          <a:xfrm>
            <a:off x="3711917" y="2926063"/>
            <a:ext cx="1717880" cy="431018"/>
          </a:xfrm>
          <a:prstGeom prst="rect">
            <a:avLst/>
          </a:prstGeom>
          <a:noFill/>
        </p:spPr>
        <p:txBody>
          <a:bodyPr wrap="square" rtlCol="0" anchor="ctr"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0.82</a:t>
            </a:r>
            <a:endParaRPr lang="en-US" dirty="0"/>
          </a:p>
        </p:txBody>
      </p:sp>
      <p:sp>
        <p:nvSpPr>
          <p:cNvPr id="10" name="Object 9"/>
          <p:cNvSpPr/>
          <p:nvPr/>
        </p:nvSpPr>
        <p:spPr>
          <a:xfrm>
            <a:off x="3418620" y="4336601"/>
            <a:ext cx="2304474"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Recall</a:t>
            </a:r>
            <a:endParaRPr lang="en-US" dirty="0"/>
          </a:p>
        </p:txBody>
      </p:sp>
      <p:pic>
        <p:nvPicPr>
          <p:cNvPr id="11" name="Object 10"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590" y="2091881"/>
            <a:ext cx="2104499" cy="2104499"/>
          </a:xfrm>
          <a:prstGeom prst="rect">
            <a:avLst/>
          </a:prstGeom>
        </p:spPr>
      </p:pic>
      <p:pic>
        <p:nvPicPr>
          <p:cNvPr id="12" name="Object 11"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70822" y="2091881"/>
            <a:ext cx="2094976" cy="2104499"/>
          </a:xfrm>
          <a:prstGeom prst="rect">
            <a:avLst/>
          </a:prstGeom>
        </p:spPr>
      </p:pic>
      <p:sp>
        <p:nvSpPr>
          <p:cNvPr id="13" name="Object 12"/>
          <p:cNvSpPr/>
          <p:nvPr/>
        </p:nvSpPr>
        <p:spPr>
          <a:xfrm>
            <a:off x="6759155" y="2926063"/>
            <a:ext cx="1717880" cy="431018"/>
          </a:xfrm>
          <a:prstGeom prst="rect">
            <a:avLst/>
          </a:prstGeom>
          <a:noFill/>
        </p:spPr>
        <p:txBody>
          <a:bodyPr wrap="square" rtlCol="0" anchor="ctr"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0.84</a:t>
            </a:r>
            <a:endParaRPr lang="en-US" dirty="0"/>
          </a:p>
        </p:txBody>
      </p:sp>
      <p:sp>
        <p:nvSpPr>
          <p:cNvPr id="14" name="Object 13"/>
          <p:cNvSpPr/>
          <p:nvPr/>
        </p:nvSpPr>
        <p:spPr>
          <a:xfrm>
            <a:off x="6465858" y="4336601"/>
            <a:ext cx="2304474"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F1-Score</a:t>
            </a:r>
            <a:endParaRPr lang="en-US" dirty="0"/>
          </a:p>
        </p:txBody>
      </p:sp>
      <p:pic>
        <p:nvPicPr>
          <p:cNvPr id="15" name="Object 14"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17832" y="2091881"/>
            <a:ext cx="2104499" cy="2104499"/>
          </a:xfrm>
          <a:prstGeom prst="rect">
            <a:avLst/>
          </a:prstGeom>
        </p:spPr>
      </p:pic>
      <p:pic>
        <p:nvPicPr>
          <p:cNvPr id="16" name="Object 15"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18087" y="2091881"/>
            <a:ext cx="2104499" cy="2104499"/>
          </a:xfrm>
          <a:prstGeom prst="rect">
            <a:avLst/>
          </a:prstGeom>
        </p:spPr>
      </p:pic>
      <p:sp>
        <p:nvSpPr>
          <p:cNvPr id="17" name="Object 16"/>
          <p:cNvSpPr/>
          <p:nvPr/>
        </p:nvSpPr>
        <p:spPr>
          <a:xfrm>
            <a:off x="9806393" y="2926063"/>
            <a:ext cx="1717880" cy="431018"/>
          </a:xfrm>
          <a:prstGeom prst="rect">
            <a:avLst/>
          </a:prstGeom>
          <a:noFill/>
        </p:spPr>
        <p:txBody>
          <a:bodyPr wrap="square" rtlCol="0" anchor="ctr"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0.84</a:t>
            </a:r>
            <a:endParaRPr lang="en-US" dirty="0"/>
          </a:p>
        </p:txBody>
      </p:sp>
      <p:sp>
        <p:nvSpPr>
          <p:cNvPr id="18" name="Object 17"/>
          <p:cNvSpPr/>
          <p:nvPr/>
        </p:nvSpPr>
        <p:spPr>
          <a:xfrm>
            <a:off x="9513096" y="4336601"/>
            <a:ext cx="2304474"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Accuracy</a:t>
            </a:r>
            <a:endParaRPr lang="en-US" dirty="0"/>
          </a:p>
        </p:txBody>
      </p:sp>
      <p:sp>
        <p:nvSpPr>
          <p:cNvPr id="19" name="Object 18"/>
          <p:cNvSpPr/>
          <p:nvPr/>
        </p:nvSpPr>
        <p:spPr>
          <a:xfrm>
            <a:off x="0" y="5618345"/>
            <a:ext cx="12188952" cy="1237940"/>
          </a:xfrm>
          <a:prstGeom prst="rect">
            <a:avLst/>
          </a:prstGeom>
          <a:solidFill>
            <a:srgbClr val="c9dabf"/>
          </a:solidFill>
        </p:spPr>
      </p:sp>
      <p:sp>
        <p:nvSpPr>
          <p:cNvPr id="20" name="Object 19"/>
          <p:cNvSpPr/>
          <p:nvPr/>
        </p:nvSpPr>
        <p:spPr>
          <a:xfrm>
            <a:off x="2336220" y="5948423"/>
            <a:ext cx="7516513" cy="583975"/>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The Random Forest Classifier has a strong performance with high precision, recall, F1-Score, and overall accuracy.</a:t>
            </a:r>
            <a:endParaRPr lang="en-US" dirty="0"/>
          </a:p>
        </p:txBody>
      </p:sp>
    </p:spTree>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Model Comparison Using </a:t>
            </a:r>
            <a:r>
              <a:rPr lang="en-US" sz="3188" dirty="0" smtClean="0">
                <a:solidFill>
                  <a:srgbClr val="eb5d48"/>
                </a:solidFill>
                <a:latin typeface="Raleway" pitchFamily="34" charset="0"/>
                <a:ea typeface="Raleway" pitchFamily="34" charset="-122"/>
                <a:cs typeface="Raleway" pitchFamily="34" charset="-120"/>
              </a:rPr>
              <a:t>Plotly</a:t>
            </a:r>
            <a:endParaRPr lang="en-US" dirty="0"/>
          </a:p>
        </p:txBody>
      </p:sp>
      <p:sp>
        <p:nvSpPr>
          <p:cNvPr id="3" name="Object 2"/>
          <p:cNvSpPr/>
          <p:nvPr/>
        </p:nvSpPr>
        <p:spPr>
          <a:xfrm>
            <a:off x="476131" y="1533142"/>
            <a:ext cx="11236690" cy="4504199"/>
          </a:xfrm>
          <a:prstGeom prst="rect">
            <a:avLst/>
          </a:prstGeom>
          <a:solidFill>
            <a:srgbClr val="ffffff"/>
          </a:solidFill>
        </p:spPr>
      </p:sp>
      <p:pic>
        <p:nvPicPr>
          <p:cNvPr id="4" name="Object 3" descr="preencoded.png">    </p:cNvPr>
          <p:cNvPicPr>
            <a:picLocks noChangeAspect="1"/>
          </p:cNvPicPr>
          <p:nvPr/>
        </p:nvPicPr>
        <p:blipFill>
          <a:blip r:embed="rId1"/>
          <a:srcRect l="-772" r="-772" t="-16594" b="-16594"/>
          <a:stretch/>
        </p:blipFill>
        <p:spPr>
          <a:xfrm>
            <a:off x="476131" y="1533142"/>
            <a:ext cx="11236690" cy="4504199"/>
          </a:xfrm>
          <a:prstGeom prst="rect">
            <a:avLst/>
          </a:prstGeom>
        </p:spPr>
      </p:pic>
    </p:spTree>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Grid Search With Cross-Validation</a:t>
            </a:r>
            <a:endParaRPr lang="en-US" dirty="0"/>
          </a:p>
        </p:txBody>
      </p:sp>
      <p:sp>
        <p:nvSpPr>
          <p:cNvPr id="3" name="Object 2"/>
          <p:cNvSpPr/>
          <p:nvPr/>
        </p:nvSpPr>
        <p:spPr>
          <a:xfrm>
            <a:off x="476131" y="1533142"/>
            <a:ext cx="11236690" cy="4504199"/>
          </a:xfrm>
          <a:prstGeom prst="rect">
            <a:avLst/>
          </a:prstGeom>
          <a:solidFill>
            <a:srgbClr val="fdfdfd"/>
          </a:solidFill>
        </p:spPr>
      </p:sp>
      <p:pic>
        <p:nvPicPr>
          <p:cNvPr id="4" name="Object 3" descr="preencoded.png">    </p:cNvPr>
          <p:cNvPicPr>
            <a:picLocks noChangeAspect="1"/>
          </p:cNvPicPr>
          <p:nvPr/>
        </p:nvPicPr>
        <p:blipFill>
          <a:blip r:embed="rId1"/>
          <a:srcRect l="-57991" r="-57991" t="14252" b="0"/>
          <a:stretch/>
        </p:blipFill>
        <p:spPr>
          <a:xfrm>
            <a:off x="476131" y="1533142"/>
            <a:ext cx="11236690" cy="4504199"/>
          </a:xfrm>
          <a:prstGeom prst="rect">
            <a:avLst/>
          </a:prstGeom>
        </p:spPr>
      </p:pic>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sp>
      <p:sp>
        <p:nvSpPr>
          <p:cNvPr id="3" name="Object 2"/>
          <p:cNvSpPr/>
          <p:nvPr/>
        </p:nvSpPr>
        <p:spPr>
          <a:xfrm>
            <a:off x="476131" y="370906"/>
            <a:ext cx="12188952" cy="689557"/>
          </a:xfrm>
          <a:prstGeom prst="rect">
            <a:avLst/>
          </a:prstGeom>
          <a:noFill/>
        </p:spPr>
        <p:txBody>
          <a:bodyPr wrap="square" rtlCol="0" anchor="t" bIns="0" lIns="0" rIns="0" tIns="0"/>
          <a:lstStyle/>
          <a:p>
            <a:pPr algn="l">
              <a:lnSpc>
                <a:spcPts val="5432"/>
              </a:lnSpc>
              <a:buNone/>
            </a:pPr>
            <a:r>
              <a:rPr lang="en-US" sz="5100" dirty="0" smtClean="0">
                <a:solidFill>
                  <a:srgbClr val="28282e"/>
                </a:solidFill>
                <a:latin typeface="Raleway" pitchFamily="34" charset="0"/>
                <a:ea typeface="Raleway" pitchFamily="34" charset="-122"/>
                <a:cs typeface="Raleway" pitchFamily="34" charset="-120"/>
              </a:rPr>
              <a:t>Bonus :</a:t>
            </a:r>
            <a:endParaRPr lang="en-US" dirty="0"/>
          </a:p>
        </p:txBody>
      </p:sp>
      <p:sp>
        <p:nvSpPr>
          <p:cNvPr id="4" name="Object 3"/>
          <p:cNvSpPr/>
          <p:nvPr/>
        </p:nvSpPr>
        <p:spPr>
          <a:xfrm>
            <a:off x="2237815" y="2648121"/>
            <a:ext cx="8484653" cy="2785961"/>
          </a:xfrm>
          <a:prstGeom prst="rect">
            <a:avLst/>
          </a:prstGeom>
          <a:noFill/>
        </p:spPr>
        <p:txBody>
          <a:bodyPr wrap="square" rtlCol="0" anchor="t" bIns="0" lIns="0" rIns="0" tIns="0"/>
          <a:lstStyle/>
          <a:p>
            <a:pPr algn="l" marL="242900" indent="-242900">
              <a:lnSpc>
                <a:spcPts val="2761"/>
              </a:lnSpc>
              <a:buSzPct val="100000"/>
              <a:buChar char="•"/>
            </a:pPr>
            <a:r>
              <a:rPr lang="en-US" sz="2430" dirty="0" smtClean="0">
                <a:solidFill>
                  <a:srgbClr val="28282e"/>
                </a:solidFill>
                <a:latin typeface="Raleway" pitchFamily="34" charset="0"/>
                <a:ea typeface="Raleway" pitchFamily="34" charset="-122"/>
                <a:cs typeface="Raleway" pitchFamily="34" charset="-120"/>
              </a:rPr>
              <a:t>Advanced Feature Engineering : PCA</a:t>
            </a:r>
          </a:p>
          <a:p>
            <a:pPr algn="l" marL="242900" indent="-242900">
              <a:lnSpc>
                <a:spcPts val="2761"/>
              </a:lnSpc>
              <a:spcBef>
                <a:spcPts val="2661"/>
              </a:spcBef>
              <a:buSzPct val="100000"/>
              <a:buChar char="•"/>
            </a:pPr>
            <a:r>
              <a:rPr lang="en-US" sz="2430" dirty="0" smtClean="0">
                <a:solidFill>
                  <a:srgbClr val="28282e"/>
                </a:solidFill>
                <a:latin typeface="Raleway" pitchFamily="34" charset="0"/>
                <a:ea typeface="Raleway" pitchFamily="34" charset="-122"/>
                <a:cs typeface="Raleway" pitchFamily="34" charset="-120"/>
              </a:rPr>
              <a:t>Exploring Different Clustering Algorithms: DBSCAN and Hierarchical Clustering</a:t>
            </a:r>
          </a:p>
          <a:p>
            <a:pPr algn="l" marL="242900" indent="-242900">
              <a:lnSpc>
                <a:spcPts val="2761"/>
              </a:lnSpc>
              <a:spcBef>
                <a:spcPts val="2661"/>
              </a:spcBef>
              <a:buSzPct val="100000"/>
              <a:buChar char="•"/>
            </a:pPr>
            <a:r>
              <a:rPr lang="en-US" sz="2430" dirty="0" smtClean="0">
                <a:solidFill>
                  <a:srgbClr val="28282e"/>
                </a:solidFill>
                <a:latin typeface="Raleway" pitchFamily="34" charset="0"/>
                <a:ea typeface="Raleway" pitchFamily="34" charset="-122"/>
                <a:cs typeface="Raleway" pitchFamily="34" charset="-120"/>
              </a:rPr>
              <a:t>Advanced Visualization : Plotly</a:t>
            </a:r>
          </a:p>
          <a:p>
            <a:pPr algn="l" marL="242900" indent="-242900">
              <a:lnSpc>
                <a:spcPts val="2761"/>
              </a:lnSpc>
              <a:spcBef>
                <a:spcPts val="2661"/>
              </a:spcBef>
              <a:buSzPct val="100000"/>
              <a:buChar char="•"/>
            </a:pPr>
            <a:r>
              <a:rPr lang="en-US" sz="2430" dirty="0" smtClean="0">
                <a:solidFill>
                  <a:srgbClr val="28282e"/>
                </a:solidFill>
                <a:latin typeface="Raleway" pitchFamily="34" charset="0"/>
                <a:ea typeface="Raleway" pitchFamily="34" charset="-122"/>
                <a:cs typeface="Raleway" pitchFamily="34" charset="-120"/>
              </a:rPr>
              <a:t>Novel Insights</a:t>
            </a:r>
            <a:endParaRPr lang="en-US" dirty="0"/>
          </a:p>
        </p:txBody>
      </p:sp>
    </p:spTree>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Evaluation of the Best Models</a:t>
            </a:r>
            <a:endParaRPr lang="en-US" dirty="0"/>
          </a:p>
        </p:txBody>
      </p:sp>
      <p:sp>
        <p:nvSpPr>
          <p:cNvPr id="3" name="Object 2"/>
          <p:cNvSpPr/>
          <p:nvPr/>
        </p:nvSpPr>
        <p:spPr>
          <a:xfrm>
            <a:off x="476131" y="1533142"/>
            <a:ext cx="11236690" cy="4504199"/>
          </a:xfrm>
          <a:prstGeom prst="rect">
            <a:avLst/>
          </a:prstGeom>
          <a:solidFill>
            <a:srgbClr val="fdfdfd"/>
          </a:solidFill>
        </p:spPr>
      </p:sp>
      <p:pic>
        <p:nvPicPr>
          <p:cNvPr id="4" name="Object 3" descr="preencoded.png">    </p:cNvPr>
          <p:cNvPicPr>
            <a:picLocks noChangeAspect="1"/>
          </p:cNvPicPr>
          <p:nvPr/>
        </p:nvPicPr>
        <p:blipFill>
          <a:blip r:embed="rId1"/>
          <a:srcRect l="-90957" r="-90957" t="-1643" b="-1643"/>
          <a:stretch/>
        </p:blipFill>
        <p:spPr>
          <a:xfrm>
            <a:off x="476131" y="1533142"/>
            <a:ext cx="11236690" cy="4504199"/>
          </a:xfrm>
          <a:prstGeom prst="rect">
            <a:avLst/>
          </a:prstGeom>
        </p:spPr>
      </p:pic>
    </p:spTree>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The Best Model</a:t>
            </a:r>
            <a:endParaRPr lang="en-US" dirty="0"/>
          </a:p>
        </p:txBody>
      </p:sp>
      <p:sp>
        <p:nvSpPr>
          <p:cNvPr id="3" name="Object 2"/>
          <p:cNvSpPr/>
          <p:nvPr/>
        </p:nvSpPr>
        <p:spPr>
          <a:xfrm>
            <a:off x="1476006" y="1956898"/>
            <a:ext cx="1428393" cy="1428393"/>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55428" y="2378165"/>
            <a:ext cx="685629" cy="590402"/>
          </a:xfrm>
          <a:prstGeom prst="rect">
            <a:avLst/>
          </a:prstGeom>
        </p:spPr>
      </p:pic>
      <p:sp>
        <p:nvSpPr>
          <p:cNvPr id="5" name="Object 4"/>
          <p:cNvSpPr/>
          <p:nvPr/>
        </p:nvSpPr>
        <p:spPr>
          <a:xfrm>
            <a:off x="362336" y="3487421"/>
            <a:ext cx="3655733"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Random Forest Classifier</a:t>
            </a:r>
            <a:endParaRPr lang="en-US" dirty="0"/>
          </a:p>
        </p:txBody>
      </p:sp>
      <p:sp>
        <p:nvSpPr>
          <p:cNvPr id="6" name="Object 5"/>
          <p:cNvSpPr/>
          <p:nvPr/>
        </p:nvSpPr>
        <p:spPr>
          <a:xfrm>
            <a:off x="362336" y="3806310"/>
            <a:ext cx="3655733" cy="729909"/>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A powerful ensemble learning algorithm that combines multiple decision trees to make predictions.</a:t>
            </a:r>
            <a:endParaRPr lang="en-US" dirty="0"/>
          </a:p>
        </p:txBody>
      </p:sp>
      <p:sp>
        <p:nvSpPr>
          <p:cNvPr id="7" name="Object 6"/>
          <p:cNvSpPr/>
          <p:nvPr/>
        </p:nvSpPr>
        <p:spPr>
          <a:xfrm>
            <a:off x="5380280" y="1956898"/>
            <a:ext cx="1428393" cy="1428393"/>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1345" y="2319576"/>
            <a:ext cx="647538" cy="685629"/>
          </a:xfrm>
          <a:prstGeom prst="rect">
            <a:avLst/>
          </a:prstGeom>
        </p:spPr>
      </p:pic>
      <p:sp>
        <p:nvSpPr>
          <p:cNvPr id="9" name="Object 8"/>
          <p:cNvSpPr/>
          <p:nvPr/>
        </p:nvSpPr>
        <p:spPr>
          <a:xfrm>
            <a:off x="4224710" y="3487421"/>
            <a:ext cx="3739532"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n_estimators = 50</a:t>
            </a:r>
            <a:endParaRPr lang="en-US" dirty="0"/>
          </a:p>
        </p:txBody>
      </p:sp>
      <p:sp>
        <p:nvSpPr>
          <p:cNvPr id="10" name="Object 9"/>
          <p:cNvSpPr/>
          <p:nvPr/>
        </p:nvSpPr>
        <p:spPr>
          <a:xfrm>
            <a:off x="4224710" y="3806310"/>
            <a:ext cx="3739532"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The number of decision trees in the forest. Setting it to 50 can provide a good balance between model complexity and performance.</a:t>
            </a:r>
            <a:endParaRPr lang="en-US" dirty="0"/>
          </a:p>
        </p:txBody>
      </p:sp>
      <p:sp>
        <p:nvSpPr>
          <p:cNvPr id="11" name="Object 10"/>
          <p:cNvSpPr/>
          <p:nvPr/>
        </p:nvSpPr>
        <p:spPr>
          <a:xfrm>
            <a:off x="9284553" y="1956898"/>
            <a:ext cx="1428393" cy="1428393"/>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7238" y="2386533"/>
            <a:ext cx="714196" cy="571357"/>
          </a:xfrm>
          <a:prstGeom prst="rect">
            <a:avLst/>
          </a:prstGeom>
        </p:spPr>
      </p:pic>
      <p:sp>
        <p:nvSpPr>
          <p:cNvPr id="13" name="Object 12"/>
          <p:cNvSpPr/>
          <p:nvPr/>
        </p:nvSpPr>
        <p:spPr>
          <a:xfrm>
            <a:off x="8223257" y="3487421"/>
            <a:ext cx="3550985"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random_state = 42</a:t>
            </a:r>
            <a:endParaRPr lang="en-US" dirty="0"/>
          </a:p>
        </p:txBody>
      </p:sp>
      <p:sp>
        <p:nvSpPr>
          <p:cNvPr id="14" name="Object 13"/>
          <p:cNvSpPr/>
          <p:nvPr/>
        </p:nvSpPr>
        <p:spPr>
          <a:xfrm>
            <a:off x="8223257" y="3806310"/>
            <a:ext cx="3550985"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Ensures reproducibility of the model by setting a fixed random seed, which is important for consistent results and debugging.</a:t>
            </a:r>
            <a:endParaRPr lang="en-US" dirty="0"/>
          </a:p>
        </p:txBody>
      </p:sp>
      <p:sp>
        <p:nvSpPr>
          <p:cNvPr id="15" name="Object 14"/>
          <p:cNvSpPr/>
          <p:nvPr/>
        </p:nvSpPr>
        <p:spPr>
          <a:xfrm>
            <a:off x="0" y="5618345"/>
            <a:ext cx="12188952" cy="1237940"/>
          </a:xfrm>
          <a:prstGeom prst="rect">
            <a:avLst/>
          </a:prstGeom>
          <a:solidFill>
            <a:srgbClr val="eb5d48"/>
          </a:solidFill>
        </p:spPr>
      </p:sp>
      <p:sp>
        <p:nvSpPr>
          <p:cNvPr id="16" name="Object 15"/>
          <p:cNvSpPr/>
          <p:nvPr/>
        </p:nvSpPr>
        <p:spPr>
          <a:xfrm>
            <a:off x="1292267" y="5948423"/>
            <a:ext cx="9604418" cy="583975"/>
          </a:xfrm>
          <a:prstGeom prst="rect">
            <a:avLst/>
          </a:prstGeom>
          <a:noFill/>
        </p:spPr>
        <p:txBody>
          <a:bodyPr wrap="square" rtlCol="0" anchor="t" bIns="0" lIns="0" rIns="0" tIns="0"/>
          <a:lstStyle/>
          <a:p>
            <a:pPr algn="ctr">
              <a:lnSpc>
                <a:spcPts val="2300"/>
              </a:lnSpc>
              <a:buNone/>
            </a:pPr>
            <a:r>
              <a:rPr lang="en-US" sz="2025" dirty="0" smtClean="0">
                <a:solidFill>
                  <a:srgbClr val="ffffff"/>
                </a:solidFill>
                <a:latin typeface="Raleway" pitchFamily="34" charset="0"/>
                <a:ea typeface="Raleway" pitchFamily="34" charset="-122"/>
                <a:cs typeface="Raleway" pitchFamily="34" charset="-120"/>
              </a:rPr>
              <a:t>The Random Forest Classifier with 50 estimators and a random state of 42 is a well-tuned model that can provide reliable and accurate predictions.</a:t>
            </a:r>
            <a:endParaRPr lang="en-US" dirty="0"/>
          </a:p>
        </p:txBody>
      </p:sp>
    </p:spTree>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Evaluation of the best model</a:t>
            </a:r>
            <a:endParaRPr lang="en-US" dirty="0"/>
          </a:p>
        </p:txBody>
      </p:sp>
      <p:sp>
        <p:nvSpPr>
          <p:cNvPr id="3" name="Object 2"/>
          <p:cNvSpPr/>
          <p:nvPr/>
        </p:nvSpPr>
        <p:spPr>
          <a:xfrm>
            <a:off x="476131" y="1533142"/>
            <a:ext cx="11236690" cy="4504199"/>
          </a:xfrm>
          <a:prstGeom prst="rect">
            <a:avLst/>
          </a:prstGeom>
          <a:solidFill>
            <a:srgbClr val="fbfbfb"/>
          </a:solidFill>
        </p:spPr>
      </p:sp>
      <p:pic>
        <p:nvPicPr>
          <p:cNvPr id="4" name="Object 3" descr="preencoded.png">    </p:cNvPr>
          <p:cNvPicPr>
            <a:picLocks noChangeAspect="1"/>
          </p:cNvPicPr>
          <p:nvPr/>
        </p:nvPicPr>
        <p:blipFill>
          <a:blip r:embed="rId1"/>
          <a:srcRect l="-40421" r="-40421" t="-7543" b="-7543"/>
          <a:stretch/>
        </p:blipFill>
        <p:spPr>
          <a:xfrm>
            <a:off x="476131" y="1533142"/>
            <a:ext cx="11236690" cy="4504199"/>
          </a:xfrm>
          <a:prstGeom prst="rect">
            <a:avLst/>
          </a:prstGeom>
        </p:spPr>
      </p:pic>
    </p:spTree>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Confusion Matrix of the best model</a:t>
            </a:r>
            <a:endParaRPr lang="en-US" dirty="0"/>
          </a:p>
        </p:txBody>
      </p:sp>
      <p:sp>
        <p:nvSpPr>
          <p:cNvPr id="3" name="Object 2"/>
          <p:cNvSpPr/>
          <p:nvPr/>
        </p:nvSpPr>
        <p:spPr>
          <a:xfrm>
            <a:off x="476131" y="1533142"/>
            <a:ext cx="11236690" cy="4504199"/>
          </a:xfrm>
          <a:prstGeom prst="rect">
            <a:avLst/>
          </a:prstGeom>
          <a:solidFill>
            <a:srgbClr val="ffffff"/>
          </a:solidFill>
        </p:spPr>
      </p:sp>
      <p:pic>
        <p:nvPicPr>
          <p:cNvPr id="4" name="Object 3" descr="preencoded.png">    </p:cNvPr>
          <p:cNvPicPr>
            <a:picLocks noChangeAspect="1"/>
          </p:cNvPicPr>
          <p:nvPr/>
        </p:nvPicPr>
        <p:blipFill>
          <a:blip r:embed="rId1"/>
          <a:srcRect l="15531" r="15531" t="0" b="0"/>
          <a:stretch/>
        </p:blipFill>
        <p:spPr>
          <a:xfrm>
            <a:off x="476131" y="1533142"/>
            <a:ext cx="11236690" cy="4504199"/>
          </a:xfrm>
          <a:prstGeom prst="rect">
            <a:avLst/>
          </a:prstGeom>
        </p:spPr>
      </p:pic>
    </p:spTree>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ROC Curve and AUC : </a:t>
            </a:r>
            <a:r>
              <a:rPr lang="en-US" b="1" sz="3188" dirty="0" smtClean="0">
                <a:solidFill>
                  <a:srgbClr val="eb5d48"/>
                </a:solidFill>
                <a:latin typeface="Raleway" pitchFamily="34" charset="0"/>
                <a:ea typeface="Raleway" pitchFamily="34" charset="-122"/>
                <a:cs typeface="Raleway" pitchFamily="34" charset="-120"/>
              </a:rPr>
              <a:t>0.93</a:t>
            </a:r>
            <a:endParaRPr lang="en-US" dirty="0"/>
          </a:p>
        </p:txBody>
      </p:sp>
      <p:sp>
        <p:nvSpPr>
          <p:cNvPr id="3" name="Object 2"/>
          <p:cNvSpPr/>
          <p:nvPr/>
        </p:nvSpPr>
        <p:spPr>
          <a:xfrm>
            <a:off x="476131" y="1533142"/>
            <a:ext cx="11236690" cy="4504199"/>
          </a:xfrm>
          <a:prstGeom prst="rect">
            <a:avLst/>
          </a:prstGeom>
          <a:solidFill>
            <a:srgbClr val="ffffff"/>
          </a:solidFill>
        </p:spPr>
      </p:sp>
      <p:pic>
        <p:nvPicPr>
          <p:cNvPr id="4" name="Object 3" descr="preencoded.png">    </p:cNvPr>
          <p:cNvPicPr>
            <a:picLocks noChangeAspect="1"/>
          </p:cNvPicPr>
          <p:nvPr/>
        </p:nvPicPr>
        <p:blipFill>
          <a:blip r:embed="rId1"/>
          <a:srcRect l="-48418" r="-48418" t="-115" b="-115"/>
          <a:stretch/>
        </p:blipFill>
        <p:spPr>
          <a:xfrm>
            <a:off x="476131" y="1533142"/>
            <a:ext cx="11236690" cy="4504199"/>
          </a:xfrm>
          <a:prstGeom prst="rect">
            <a:avLst/>
          </a:prstGeom>
        </p:spPr>
      </p:pic>
    </p:spTree>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Top 10 Important Features - Random Forest</a:t>
            </a:r>
            <a:endParaRPr lang="en-US" dirty="0"/>
          </a:p>
        </p:txBody>
      </p:sp>
      <p:sp>
        <p:nvSpPr>
          <p:cNvPr id="3" name="Object 2"/>
          <p:cNvSpPr/>
          <p:nvPr/>
        </p:nvSpPr>
        <p:spPr>
          <a:xfrm>
            <a:off x="476131" y="1533142"/>
            <a:ext cx="11236690" cy="4189952"/>
          </a:xfrm>
          <a:prstGeom prst="rect">
            <a:avLst/>
          </a:prstGeom>
          <a:solidFill>
            <a:srgbClr val="ffffff"/>
          </a:solidFill>
        </p:spPr>
      </p:sp>
      <p:pic>
        <p:nvPicPr>
          <p:cNvPr id="4" name="Object 3" descr="preencoded.png">    </p:cNvPr>
          <p:cNvPicPr>
            <a:picLocks noChangeAspect="1"/>
          </p:cNvPicPr>
          <p:nvPr/>
        </p:nvPicPr>
        <p:blipFill>
          <a:blip r:embed="rId1"/>
          <a:srcRect l="-909" r="-909" t="-11622" b="-11622"/>
          <a:stretch/>
        </p:blipFill>
        <p:spPr>
          <a:xfrm>
            <a:off x="476131" y="1533142"/>
            <a:ext cx="11236690" cy="4189952"/>
          </a:xfrm>
          <a:prstGeom prst="rect">
            <a:avLst/>
          </a:prstGeom>
        </p:spPr>
      </p:pic>
      <p:sp>
        <p:nvSpPr>
          <p:cNvPr id="5" name="Object 4"/>
          <p:cNvSpPr/>
          <p:nvPr/>
        </p:nvSpPr>
        <p:spPr>
          <a:xfrm>
            <a:off x="0" y="5872837"/>
            <a:ext cx="12188952" cy="233661"/>
          </a:xfrm>
          <a:prstGeom prst="rect">
            <a:avLst/>
          </a:prstGeom>
          <a:noFill/>
        </p:spPr>
        <p:txBody>
          <a:bodyPr wrap="square" rtlCol="0" anchor="t" bIns="0" lIns="0" rIns="0" tIns="0"/>
          <a:lstStyle/>
          <a:p>
            <a:pPr algn="ctr">
              <a:lnSpc>
                <a:spcPts val="1841"/>
              </a:lnSpc>
              <a:buNone/>
            </a:pPr>
            <a:r>
              <a:rPr lang="en-US" sz="1620" dirty="0" smtClean="0">
                <a:solidFill>
                  <a:srgbClr val="28282e"/>
                </a:solidFill>
                <a:latin typeface="Raleway" pitchFamily="34" charset="0"/>
                <a:ea typeface="Raleway" pitchFamily="34" charset="-122"/>
                <a:cs typeface="Raleway" pitchFamily="34" charset="-120"/>
              </a:rPr>
              <a:t>Feature Importance Ranking</a:t>
            </a:r>
            <a:endParaRPr lang="en-US" dirty="0"/>
          </a:p>
        </p:txBody>
      </p:sp>
      <p:sp>
        <p:nvSpPr>
          <p:cNvPr id="6" name="Object 5"/>
          <p:cNvSpPr/>
          <p:nvPr/>
        </p:nvSpPr>
        <p:spPr>
          <a:xfrm>
            <a:off x="0" y="6191726"/>
            <a:ext cx="12188952" cy="243303"/>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000000">
                    <a:alpha val="80000"/>
                  </a:srgbClr>
                </a:solidFill>
                <a:latin typeface="Raleway" pitchFamily="34" charset="0"/>
                <a:ea typeface="Raleway" pitchFamily="34" charset="-122"/>
                <a:cs typeface="Raleway" pitchFamily="34" charset="-120"/>
              </a:rPr>
              <a:t>A bar chart displaying the relative importance of different features, such as contract, and tenure in predicting customer churn.</a:t>
            </a:r>
            <a:endParaRPr lang="en-US" dirty="0"/>
          </a:p>
        </p:txBody>
      </p:sp>
    </p:spTree>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ffffff"/>
                </a:solidFill>
                <a:latin typeface="Raleway" pitchFamily="34" charset="0"/>
                <a:ea typeface="Raleway" pitchFamily="34" charset="-122"/>
                <a:cs typeface="Raleway" pitchFamily="34" charset="-120"/>
              </a:rPr>
              <a:t>K-Means Clustering</a:t>
            </a:r>
            <a:endParaRPr lang="en-US" dirty="0"/>
          </a:p>
        </p:txBody>
      </p:sp>
      <p:sp>
        <p:nvSpPr>
          <p:cNvPr id="3" name="Object 2"/>
          <p:cNvSpPr/>
          <p:nvPr/>
        </p:nvSpPr>
        <p:spPr>
          <a:xfrm>
            <a:off x="1476006" y="1685504"/>
            <a:ext cx="1428393" cy="1428393"/>
          </a:xfrm>
          <a:prstGeom prst="ellipse">
            <a:avLst/>
          </a:prstGeom>
          <a:noFill/>
          <a:ln w="25400">
            <a:solidFill>
              <a:srgbClr val="eb5d48"/>
            </a:solidFill>
            <a:prstDash val="solid"/>
            <a:miter lim="800000"/>
          </a:ln>
        </p:spPr>
      </p:sp>
      <p:pic>
        <p:nvPicPr>
          <p:cNvPr id="4" name="Object 3"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14011" y="2182093"/>
            <a:ext cx="561835" cy="438040"/>
          </a:xfrm>
          <a:prstGeom prst="rect">
            <a:avLst/>
          </a:prstGeom>
        </p:spPr>
      </p:pic>
      <p:sp>
        <p:nvSpPr>
          <p:cNvPr id="5" name="Object 4"/>
          <p:cNvSpPr/>
          <p:nvPr/>
        </p:nvSpPr>
        <p:spPr>
          <a:xfrm>
            <a:off x="529934" y="3216026"/>
            <a:ext cx="3320537"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What is K-Means?</a:t>
            </a:r>
            <a:endParaRPr lang="en-US" dirty="0"/>
          </a:p>
        </p:txBody>
      </p:sp>
      <p:sp>
        <p:nvSpPr>
          <p:cNvPr id="6" name="Object 5"/>
          <p:cNvSpPr/>
          <p:nvPr/>
        </p:nvSpPr>
        <p:spPr>
          <a:xfrm>
            <a:off x="529934" y="3534915"/>
            <a:ext cx="3320537" cy="973212"/>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K-Means is a popular unsupervised machine learning algorithm used for clustering data into groups based on their similarities.</a:t>
            </a:r>
            <a:endParaRPr lang="en-US" dirty="0"/>
          </a:p>
        </p:txBody>
      </p:sp>
      <p:sp>
        <p:nvSpPr>
          <p:cNvPr id="7" name="Object 6"/>
          <p:cNvSpPr/>
          <p:nvPr/>
        </p:nvSpPr>
        <p:spPr>
          <a:xfrm>
            <a:off x="5380280" y="1685504"/>
            <a:ext cx="1428393" cy="1428393"/>
          </a:xfrm>
          <a:prstGeom prst="ellipse">
            <a:avLst/>
          </a:prstGeom>
          <a:noFill/>
          <a:ln w="25400">
            <a:solidFill>
              <a:srgbClr val="eb5d48"/>
            </a:solidFill>
            <a:prstDash val="solid"/>
            <a:miter lim="800000"/>
          </a:ln>
        </p:spPr>
      </p:sp>
      <p:pic>
        <p:nvPicPr>
          <p:cNvPr id="8" name="Object 7"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3186" y="2006332"/>
            <a:ext cx="561835" cy="714196"/>
          </a:xfrm>
          <a:prstGeom prst="rect">
            <a:avLst/>
          </a:prstGeom>
        </p:spPr>
      </p:pic>
      <p:sp>
        <p:nvSpPr>
          <p:cNvPr id="9" name="Object 8"/>
          <p:cNvSpPr/>
          <p:nvPr/>
        </p:nvSpPr>
        <p:spPr>
          <a:xfrm>
            <a:off x="4245660" y="3216026"/>
            <a:ext cx="3697633"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How does it work?</a:t>
            </a:r>
            <a:endParaRPr lang="en-US" dirty="0"/>
          </a:p>
        </p:txBody>
      </p:sp>
      <p:sp>
        <p:nvSpPr>
          <p:cNvPr id="10" name="Object 9"/>
          <p:cNvSpPr/>
          <p:nvPr/>
        </p:nvSpPr>
        <p:spPr>
          <a:xfrm>
            <a:off x="4245660" y="3534915"/>
            <a:ext cx="3697633" cy="1216515"/>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K-Means partitions the data into k clusters, where each data point belongs to the cluster with the nearest mean. The algorithm iteratively refines the cluster assignments until convergence.</a:t>
            </a:r>
            <a:endParaRPr lang="en-US" dirty="0"/>
          </a:p>
        </p:txBody>
      </p:sp>
      <p:sp>
        <p:nvSpPr>
          <p:cNvPr id="11" name="Object 10"/>
          <p:cNvSpPr/>
          <p:nvPr/>
        </p:nvSpPr>
        <p:spPr>
          <a:xfrm>
            <a:off x="9284553" y="1685504"/>
            <a:ext cx="1428393" cy="1428393"/>
          </a:xfrm>
          <a:prstGeom prst="ellipse">
            <a:avLst/>
          </a:prstGeom>
          <a:noFill/>
          <a:ln w="25400">
            <a:solidFill>
              <a:srgbClr val="eb5d48"/>
            </a:solidFill>
            <a:prstDash val="solid"/>
            <a:miter lim="800000"/>
          </a:ln>
        </p:spPr>
      </p:sp>
      <p:pic>
        <p:nvPicPr>
          <p:cNvPr id="12" name="Object 11"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89080" y="2106768"/>
            <a:ext cx="685629" cy="571357"/>
          </a:xfrm>
          <a:prstGeom prst="rect">
            <a:avLst/>
          </a:prstGeom>
        </p:spPr>
      </p:pic>
      <p:sp>
        <p:nvSpPr>
          <p:cNvPr id="13" name="Object 12"/>
          <p:cNvSpPr/>
          <p:nvPr/>
        </p:nvSpPr>
        <p:spPr>
          <a:xfrm>
            <a:off x="8134221" y="3216026"/>
            <a:ext cx="3729058"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When to use K-Means?</a:t>
            </a:r>
            <a:endParaRPr lang="en-US" dirty="0"/>
          </a:p>
        </p:txBody>
      </p:sp>
      <p:sp>
        <p:nvSpPr>
          <p:cNvPr id="14" name="Object 13"/>
          <p:cNvSpPr/>
          <p:nvPr/>
        </p:nvSpPr>
        <p:spPr>
          <a:xfrm>
            <a:off x="8134221" y="3534915"/>
            <a:ext cx="3729058" cy="1216515"/>
          </a:xfrm>
          <a:prstGeom prst="rect">
            <a:avLst/>
          </a:prstGeom>
          <a:noFill/>
        </p:spPr>
        <p:txBody>
          <a:bodyPr wrap="square" rtlCol="0" anchor="t" bIns="0" lIns="0" rIns="0" tIns="0"/>
          <a:lstStyle/>
          <a:p>
            <a:pPr algn="ctr">
              <a:lnSpc>
                <a:spcPts val="1917"/>
              </a:lnSpc>
              <a:spcBef>
                <a:spcPts val="658"/>
              </a:spcBef>
              <a:buNone/>
            </a:pPr>
            <a:r>
              <a:rPr lang="en-US" sz="1350" spc="27" kern="0" dirty="0" smtClean="0">
                <a:solidFill>
                  <a:srgbClr val="ffffff">
                    <a:alpha val="80000"/>
                  </a:srgbClr>
                </a:solidFill>
                <a:latin typeface="Raleway" pitchFamily="34" charset="0"/>
                <a:ea typeface="Raleway" pitchFamily="34" charset="-122"/>
                <a:cs typeface="Raleway" pitchFamily="34" charset="-120"/>
              </a:rPr>
              <a:t>K-Means is effective for clustering large datasets, identifying customer segments, image segmentation, and many other applications where grouping data is necessary.</a:t>
            </a:r>
            <a:endParaRPr lang="en-US" dirty="0"/>
          </a:p>
        </p:txBody>
      </p:sp>
      <p:sp>
        <p:nvSpPr>
          <p:cNvPr id="15" name="Object 14"/>
          <p:cNvSpPr/>
          <p:nvPr/>
        </p:nvSpPr>
        <p:spPr>
          <a:xfrm>
            <a:off x="0" y="5323144"/>
            <a:ext cx="12188952" cy="1533142"/>
          </a:xfrm>
          <a:prstGeom prst="rect">
            <a:avLst/>
          </a:prstGeom>
          <a:solidFill>
            <a:srgbClr val="c9dabf"/>
          </a:solidFill>
        </p:spPr>
      </p:sp>
      <p:sp>
        <p:nvSpPr>
          <p:cNvPr id="16" name="Object 15"/>
          <p:cNvSpPr/>
          <p:nvPr/>
        </p:nvSpPr>
        <p:spPr>
          <a:xfrm>
            <a:off x="1809071" y="5653222"/>
            <a:ext cx="8570810" cy="875962"/>
          </a:xfrm>
          <a:prstGeom prst="rect">
            <a:avLst/>
          </a:prstGeom>
          <a:noFill/>
        </p:spPr>
        <p:txBody>
          <a:bodyPr wrap="square" rtlCol="0" anchor="t" bIns="0" lIns="0" rIns="0" tIns="0"/>
          <a:lstStyle/>
          <a:p>
            <a:pPr algn="ctr">
              <a:lnSpc>
                <a:spcPts val="2300"/>
              </a:lnSpc>
              <a:buNone/>
            </a:pPr>
            <a:r>
              <a:rPr lang="en-US" sz="2025" dirty="0" smtClean="0">
                <a:solidFill>
                  <a:srgbClr val="28282e"/>
                </a:solidFill>
                <a:latin typeface="Raleway" pitchFamily="34" charset="0"/>
                <a:ea typeface="Raleway" pitchFamily="34" charset="-122"/>
                <a:cs typeface="Raleway" pitchFamily="34" charset="-120"/>
              </a:rPr>
              <a:t>In summary, K-Means is a powerful clustering algorithm that is widely used in various applications due to its simplicity, efficiency, and effectiveness in grouping similar data points together.</a:t>
            </a:r>
            <a:endParaRPr lang="en-US" dirty="0"/>
          </a:p>
        </p:txBody>
      </p:sp>
    </p:spTree>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6017" r="-6017" t="-20152" b="-20152"/>
          <a:stretch/>
        </p:blipFill>
        <p:spPr>
          <a:xfrm>
            <a:off x="5645008" y="476131"/>
            <a:ext cx="6077335" cy="5913546"/>
          </a:xfrm>
          <a:prstGeom prst="rect">
            <a:avLst/>
          </a:prstGeom>
        </p:spPr>
      </p:pic>
      <p:sp>
        <p:nvSpPr>
          <p:cNvPr id="4" name="Object 3"/>
          <p:cNvSpPr/>
          <p:nvPr/>
        </p:nvSpPr>
        <p:spPr>
          <a:xfrm>
            <a:off x="271871" y="2848215"/>
            <a:ext cx="5101267" cy="431018"/>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Elbow method </a:t>
            </a:r>
            <a:endParaRPr lang="en-US" dirty="0"/>
          </a:p>
        </p:txBody>
      </p:sp>
      <p:sp>
        <p:nvSpPr>
          <p:cNvPr id="5" name="Object 4"/>
          <p:cNvSpPr/>
          <p:nvPr/>
        </p:nvSpPr>
        <p:spPr>
          <a:xfrm>
            <a:off x="271871" y="3416954"/>
            <a:ext cx="5101267" cy="583975"/>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From this plot , We considered that the optimal K is 3</a:t>
            </a:r>
            <a:endParaRPr lang="en-US" dirty="0"/>
          </a:p>
        </p:txBody>
      </p:sp>
    </p:spTree>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3149" r="-3149" t="-14728" b="-14728"/>
          <a:stretch/>
        </p:blipFill>
        <p:spPr>
          <a:xfrm>
            <a:off x="5645008" y="476131"/>
            <a:ext cx="6077335" cy="5913546"/>
          </a:xfrm>
          <a:prstGeom prst="rect">
            <a:avLst/>
          </a:prstGeom>
        </p:spPr>
      </p:pic>
      <p:sp>
        <p:nvSpPr>
          <p:cNvPr id="4" name="Object 3"/>
          <p:cNvSpPr/>
          <p:nvPr/>
        </p:nvSpPr>
        <p:spPr>
          <a:xfrm>
            <a:off x="1088911" y="2567298"/>
            <a:ext cx="3467185" cy="862035"/>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The Visualization of Clustering</a:t>
            </a:r>
            <a:endParaRPr lang="en-US" dirty="0"/>
          </a:p>
        </p:txBody>
      </p:sp>
      <p:sp>
        <p:nvSpPr>
          <p:cNvPr id="5" name="Object 4"/>
          <p:cNvSpPr/>
          <p:nvPr/>
        </p:nvSpPr>
        <p:spPr>
          <a:xfrm>
            <a:off x="1088911" y="3567054"/>
            <a:ext cx="3467185" cy="291987"/>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x='tenure'</a:t>
            </a:r>
            <a:endParaRPr lang="en-US" dirty="0"/>
          </a:p>
        </p:txBody>
      </p:sp>
      <p:sp>
        <p:nvSpPr>
          <p:cNvPr id="6" name="Object 5"/>
          <p:cNvSpPr/>
          <p:nvPr/>
        </p:nvSpPr>
        <p:spPr>
          <a:xfrm>
            <a:off x="1088911" y="3998667"/>
            <a:ext cx="3467185" cy="291987"/>
          </a:xfrm>
          <a:prstGeom prst="rect">
            <a:avLst/>
          </a:prstGeom>
          <a:noFill/>
        </p:spPr>
        <p:txBody>
          <a:bodyPr wrap="square" rtlCol="0" anchor="t" bIns="0" lIns="0" rIns="0" tIns="0"/>
          <a:lstStyle/>
          <a:p>
            <a:pPr algn="ctr">
              <a:lnSpc>
                <a:spcPts val="2300"/>
              </a:lnSpc>
              <a:spcBef>
                <a:spcPts val="1078"/>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y='TotalCharges'</a:t>
            </a:r>
            <a:endParaRPr lang="en-US" dirty="0"/>
          </a:p>
        </p:txBody>
      </p:sp>
    </p:spTree>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3217" r="-3217" t="-12291" b="-12291"/>
          <a:stretch/>
        </p:blipFill>
        <p:spPr>
          <a:xfrm>
            <a:off x="5645008" y="476131"/>
            <a:ext cx="6077335" cy="5913546"/>
          </a:xfrm>
          <a:prstGeom prst="rect">
            <a:avLst/>
          </a:prstGeom>
        </p:spPr>
      </p:pic>
      <p:sp>
        <p:nvSpPr>
          <p:cNvPr id="4" name="Object 3"/>
          <p:cNvSpPr/>
          <p:nvPr/>
        </p:nvSpPr>
        <p:spPr>
          <a:xfrm>
            <a:off x="1078437" y="3000577"/>
            <a:ext cx="3488135" cy="862035"/>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Cross-tabulation: Cluster vs Churn</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ffffff"/>
          </a:solidFill>
        </p:spPr>
      </p:sp>
      <p:sp>
        <p:nvSpPr>
          <p:cNvPr id="3" name="Object 2"/>
          <p:cNvSpPr/>
          <p:nvPr/>
        </p:nvSpPr>
        <p:spPr>
          <a:xfrm>
            <a:off x="1316935" y="3215496"/>
            <a:ext cx="2681569" cy="431018"/>
          </a:xfrm>
          <a:prstGeom prst="rect">
            <a:avLst/>
          </a:prstGeom>
          <a:noFill/>
        </p:spPr>
        <p:txBody>
          <a:bodyPr wrap="square" rtlCol="0" anchor="t"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Libraries</a:t>
            </a:r>
            <a:endParaRPr lang="en-US" dirty="0"/>
          </a:p>
        </p:txBody>
      </p:sp>
      <p:sp>
        <p:nvSpPr>
          <p:cNvPr id="4" name="Object 3"/>
          <p:cNvSpPr/>
          <p:nvPr/>
        </p:nvSpPr>
        <p:spPr>
          <a:xfrm>
            <a:off x="6094476" y="0"/>
            <a:ext cx="6103999" cy="6865808"/>
          </a:xfrm>
          <a:prstGeom prst="rect">
            <a:avLst/>
          </a:prstGeom>
          <a:solidFill>
            <a:srgbClr val="f6f6f6"/>
          </a:solidFill>
        </p:spPr>
      </p:sp>
      <p:pic>
        <p:nvPicPr>
          <p:cNvPr id="5" name="Object 4" descr="preencoded.png">    </p:cNvPr>
          <p:cNvPicPr>
            <a:picLocks noChangeAspect="1"/>
          </p:cNvPicPr>
          <p:nvPr/>
        </p:nvPicPr>
        <p:blipFill>
          <a:blip r:embed="rId1"/>
          <a:srcRect l="-2525" r="-2525" t="-20805" b="-20805"/>
          <a:stretch/>
        </p:blipFill>
        <p:spPr>
          <a:xfrm>
            <a:off x="6094476" y="0"/>
            <a:ext cx="6103999" cy="6865808"/>
          </a:xfrm>
          <a:prstGeom prst="rect">
            <a:avLst/>
          </a:prstGeom>
        </p:spPr>
      </p:pic>
    </p:spTree>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666583" y="3214836"/>
            <a:ext cx="10855785" cy="431018"/>
          </a:xfrm>
          <a:prstGeom prst="rect">
            <a:avLst/>
          </a:prstGeom>
          <a:noFill/>
        </p:spPr>
        <p:txBody>
          <a:bodyPr wrap="square" rtlCol="0" anchor="t" bIns="0" lIns="0" rIns="0" tIns="0"/>
          <a:lstStyle/>
          <a:p>
            <a:pPr algn="ctr">
              <a:lnSpc>
                <a:spcPts val="3395"/>
              </a:lnSpc>
              <a:buNone/>
            </a:pPr>
            <a:r>
              <a:rPr lang="en-US" b="1" sz="3188" dirty="0" smtClean="0">
                <a:solidFill>
                  <a:srgbClr val="ffffff"/>
                </a:solidFill>
                <a:latin typeface="Raleway" pitchFamily="34" charset="0"/>
                <a:ea typeface="Raleway" pitchFamily="34" charset="-122"/>
                <a:cs typeface="Raleway" pitchFamily="34" charset="-120"/>
              </a:rPr>
              <a:t>Silhouette Score for 3 clusters</a:t>
            </a:r>
            <a:r>
              <a:rPr lang="en-US" sz="3188" dirty="0" smtClean="0">
                <a:solidFill>
                  <a:srgbClr val="ffffff"/>
                </a:solidFill>
                <a:latin typeface="Raleway" pitchFamily="34" charset="0"/>
                <a:ea typeface="Raleway" pitchFamily="34" charset="-122"/>
                <a:cs typeface="Raleway" pitchFamily="34" charset="-120"/>
              </a:rPr>
              <a:t>: </a:t>
            </a:r>
            <a:r>
              <a:rPr lang="en-US" sz="3188" dirty="0" smtClean="0">
                <a:solidFill>
                  <a:srgbClr val="eb5d48"/>
                </a:solidFill>
                <a:latin typeface="Raleway" pitchFamily="34" charset="0"/>
                <a:ea typeface="Raleway" pitchFamily="34" charset="-122"/>
                <a:cs typeface="Raleway" pitchFamily="34" charset="-120"/>
              </a:rPr>
              <a:t>0.6364276935211584</a:t>
            </a:r>
            <a:endParaRPr lang="en-US" dirty="0"/>
          </a:p>
        </p:txBody>
      </p:sp>
    </p:spTree>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105" r="-105" t="-25670" b="-25670"/>
          <a:stretch/>
        </p:blipFill>
        <p:spPr>
          <a:xfrm>
            <a:off x="5645008" y="476131"/>
            <a:ext cx="6077335" cy="5913546"/>
          </a:xfrm>
          <a:prstGeom prst="rect">
            <a:avLst/>
          </a:prstGeom>
        </p:spPr>
      </p:pic>
      <p:sp>
        <p:nvSpPr>
          <p:cNvPr id="4" name="Object 3"/>
          <p:cNvSpPr/>
          <p:nvPr/>
        </p:nvSpPr>
        <p:spPr>
          <a:xfrm>
            <a:off x="277108" y="2076883"/>
            <a:ext cx="5090792" cy="431018"/>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Hierarchical Clustering</a:t>
            </a:r>
            <a:endParaRPr lang="en-US" dirty="0"/>
          </a:p>
        </p:txBody>
      </p:sp>
      <p:sp>
        <p:nvSpPr>
          <p:cNvPr id="5" name="Object 4"/>
          <p:cNvSpPr/>
          <p:nvPr/>
        </p:nvSpPr>
        <p:spPr>
          <a:xfrm>
            <a:off x="508508" y="2759893"/>
            <a:ext cx="5090792" cy="2002488"/>
          </a:xfrm>
          <a:prstGeom prst="rect">
            <a:avLst/>
          </a:prstGeom>
          <a:noFill/>
        </p:spPr>
        <p:txBody>
          <a:bodyPr wrap="square" rtlCol="0" anchor="t" bIns="0" lIns="0" rIns="0" tIns="0"/>
          <a:lstStyle/>
          <a:p>
            <a:pPr algn="l" marL="242900" indent="-242900">
              <a:lnSpc>
                <a:spcPts val="2300"/>
              </a:lnSpc>
              <a:spcBef>
                <a:spcPts val="1946"/>
              </a:spcBef>
              <a:buSzPct val="100000"/>
              <a:buChar char="•"/>
            </a:pPr>
            <a:r>
              <a:rPr lang="en-US" sz="2025" dirty="0" smtClean="0">
                <a:solidFill>
                  <a:srgbClr val="ffffff"/>
                </a:solidFill>
                <a:latin typeface="Raleway" pitchFamily="34" charset="0"/>
                <a:ea typeface="Raleway" pitchFamily="34" charset="-122"/>
                <a:cs typeface="Raleway" pitchFamily="34" charset="-120"/>
              </a:rPr>
              <a:t>Using the combined labels based on tenure and TotalCharges</a:t>
            </a:r>
          </a:p>
          <a:p>
            <a:pPr algn="l" marL="242900" indent="-242900">
              <a:lnSpc>
                <a:spcPts val="2300"/>
              </a:lnSpc>
              <a:spcBef>
                <a:spcPts val="2095"/>
              </a:spcBef>
              <a:buSzPct val="100000"/>
              <a:buChar char="•"/>
            </a:pPr>
            <a:r>
              <a:rPr lang="en-US" sz="2025" dirty="0" smtClean="0">
                <a:solidFill>
                  <a:srgbClr val="ffffff"/>
                </a:solidFill>
                <a:latin typeface="Raleway" pitchFamily="34" charset="0"/>
                <a:ea typeface="Raleway" pitchFamily="34" charset="-122"/>
                <a:cs typeface="Raleway" pitchFamily="34" charset="-120"/>
              </a:rPr>
              <a:t>Truncation the dendrogram</a:t>
            </a:r>
          </a:p>
          <a:p>
            <a:pPr algn="l" marL="242900" indent="-242900">
              <a:lnSpc>
                <a:spcPts val="2300"/>
              </a:lnSpc>
              <a:spcBef>
                <a:spcPts val="2095"/>
              </a:spcBef>
              <a:buSzPct val="100000"/>
              <a:buChar char="•"/>
            </a:pPr>
            <a:r>
              <a:rPr lang="en-US" sz="2025" dirty="0" smtClean="0">
                <a:solidFill>
                  <a:srgbClr val="ffffff"/>
                </a:solidFill>
                <a:latin typeface="Raleway" pitchFamily="34" charset="0"/>
                <a:ea typeface="Raleway" pitchFamily="34" charset="-122"/>
                <a:cs typeface="Raleway" pitchFamily="34" charset="-120"/>
              </a:rPr>
              <a:t>Showing only the last 35 merged clusters</a:t>
            </a:r>
            <a:endParaRPr lang="en-US" dirty="0"/>
          </a:p>
        </p:txBody>
      </p:sp>
    </p:spTree>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3317" r="-3317" t="-131579" b="-131579"/>
          <a:stretch/>
        </p:blipFill>
        <p:spPr>
          <a:xfrm>
            <a:off x="5645008" y="476131"/>
            <a:ext cx="6077335" cy="5913546"/>
          </a:xfrm>
          <a:prstGeom prst="rect">
            <a:avLst/>
          </a:prstGeom>
        </p:spPr>
      </p:pic>
      <p:sp>
        <p:nvSpPr>
          <p:cNvPr id="4" name="Object 3"/>
          <p:cNvSpPr/>
          <p:nvPr/>
        </p:nvSpPr>
        <p:spPr>
          <a:xfrm>
            <a:off x="791687" y="2210200"/>
            <a:ext cx="4061635" cy="1293053"/>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Cross-Tabulation by Tenure Buckets and Clusters</a:t>
            </a:r>
            <a:endParaRPr lang="en-US" dirty="0"/>
          </a:p>
        </p:txBody>
      </p:sp>
      <p:sp>
        <p:nvSpPr>
          <p:cNvPr id="5" name="Object 4"/>
          <p:cNvSpPr/>
          <p:nvPr/>
        </p:nvSpPr>
        <p:spPr>
          <a:xfrm>
            <a:off x="513269" y="3755245"/>
            <a:ext cx="5080317" cy="875962"/>
          </a:xfrm>
          <a:prstGeom prst="rect">
            <a:avLst/>
          </a:prstGeom>
          <a:noFill/>
        </p:spPr>
        <p:txBody>
          <a:bodyPr wrap="square" rtlCol="0" anchor="t" bIns="0" lIns="0" rIns="0" tIns="0"/>
          <a:lstStyle/>
          <a:p>
            <a:pPr algn="l" marL="242900" indent="-242900">
              <a:lnSpc>
                <a:spcPts val="2300"/>
              </a:lnSpc>
              <a:spcBef>
                <a:spcPts val="1946"/>
              </a:spcBef>
              <a:buSzPct val="100000"/>
              <a:buChar char="•"/>
            </a:pPr>
            <a:r>
              <a:rPr lang="en-US" b="1" sz="2025" dirty="0" smtClean="0">
                <a:solidFill>
                  <a:srgbClr val="eb5d48"/>
                </a:solidFill>
                <a:latin typeface="Raleway" pitchFamily="34" charset="0"/>
                <a:ea typeface="Raleway" pitchFamily="34" charset="-122"/>
                <a:cs typeface="Raleway" pitchFamily="34" charset="-120"/>
              </a:rPr>
              <a:t>tenure buckets</a:t>
            </a:r>
            <a:r>
              <a:rPr lang="en-US" sz="2025" dirty="0" smtClean="0">
                <a:solidFill>
                  <a:srgbClr val="ffffff"/>
                </a:solidFill>
                <a:latin typeface="Raleway" pitchFamily="34" charset="0"/>
                <a:ea typeface="Raleway" pitchFamily="34" charset="-122"/>
                <a:cs typeface="Raleway" pitchFamily="34" charset="-120"/>
              </a:rPr>
              <a:t> to group customers into meaningful ranges for example ( low, medium, high tenure)</a:t>
            </a:r>
            <a:endParaRPr lang="en-US" dirty="0"/>
          </a:p>
        </p:txBody>
      </p:sp>
    </p:spTree>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3558" r="-3558" t="-131586" b="-131586"/>
          <a:stretch/>
        </p:blipFill>
        <p:spPr>
          <a:xfrm>
            <a:off x="5645008" y="476131"/>
            <a:ext cx="6077335" cy="5913546"/>
          </a:xfrm>
          <a:prstGeom prst="rect">
            <a:avLst/>
          </a:prstGeom>
        </p:spPr>
      </p:pic>
      <p:sp>
        <p:nvSpPr>
          <p:cNvPr id="4" name="Object 3"/>
          <p:cNvSpPr/>
          <p:nvPr/>
        </p:nvSpPr>
        <p:spPr>
          <a:xfrm>
            <a:off x="593581" y="2210200"/>
            <a:ext cx="4457847" cy="1293053"/>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Cross-Tabulation by TotalCharges Buckets and Clusters</a:t>
            </a:r>
            <a:endParaRPr lang="en-US" dirty="0"/>
          </a:p>
        </p:txBody>
      </p:sp>
      <p:sp>
        <p:nvSpPr>
          <p:cNvPr id="5" name="Object 4"/>
          <p:cNvSpPr/>
          <p:nvPr/>
        </p:nvSpPr>
        <p:spPr>
          <a:xfrm>
            <a:off x="522792" y="3755245"/>
            <a:ext cx="5059367" cy="875962"/>
          </a:xfrm>
          <a:prstGeom prst="rect">
            <a:avLst/>
          </a:prstGeom>
          <a:noFill/>
        </p:spPr>
        <p:txBody>
          <a:bodyPr wrap="square" rtlCol="0" anchor="t" bIns="0" lIns="0" rIns="0" tIns="0"/>
          <a:lstStyle/>
          <a:p>
            <a:pPr algn="l" marL="242900" indent="-242900">
              <a:lnSpc>
                <a:spcPts val="2300"/>
              </a:lnSpc>
              <a:spcBef>
                <a:spcPts val="1946"/>
              </a:spcBef>
              <a:buSzPct val="100000"/>
              <a:buChar char="•"/>
            </a:pPr>
            <a:r>
              <a:rPr lang="en-US" b="1" sz="2025" dirty="0" smtClean="0">
                <a:solidFill>
                  <a:srgbClr val="eb5d48"/>
                </a:solidFill>
                <a:latin typeface="Raleway" pitchFamily="34" charset="0"/>
                <a:ea typeface="Raleway" pitchFamily="34" charset="-122"/>
                <a:cs typeface="Raleway" pitchFamily="34" charset="-120"/>
              </a:rPr>
              <a:t>TotalCharges buckets</a:t>
            </a:r>
            <a:r>
              <a:rPr lang="en-US" sz="2025" dirty="0" smtClean="0">
                <a:solidFill>
                  <a:srgbClr val="ffffff"/>
                </a:solidFill>
                <a:latin typeface="Raleway" pitchFamily="34" charset="0"/>
                <a:ea typeface="Raleway" pitchFamily="34" charset="-122"/>
                <a:cs typeface="Raleway" pitchFamily="34" charset="-120"/>
              </a:rPr>
              <a:t> to group customers based on how much they have been charged</a:t>
            </a:r>
            <a:endParaRPr lang="en-US" dirty="0"/>
          </a:p>
        </p:txBody>
      </p:sp>
    </p:spTree>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28568" y="2557775"/>
            <a:ext cx="12131816" cy="431018"/>
          </a:xfrm>
          <a:prstGeom prst="rect">
            <a:avLst/>
          </a:prstGeom>
          <a:noFill/>
        </p:spPr>
        <p:txBody>
          <a:bodyPr wrap="square" rtlCol="0" anchor="t" bIns="0" lIns="0" rIns="0" tIns="0"/>
          <a:lstStyle/>
          <a:p>
            <a:pPr algn="ctr">
              <a:lnSpc>
                <a:spcPts val="3395"/>
              </a:lnSpc>
              <a:buNone/>
            </a:pPr>
            <a:r>
              <a:rPr lang="en-US" b="1" sz="3188" dirty="0" smtClean="0">
                <a:solidFill>
                  <a:srgbClr val="eb5d48"/>
                </a:solidFill>
                <a:latin typeface="Raleway" pitchFamily="34" charset="0"/>
                <a:ea typeface="Raleway" pitchFamily="34" charset="-122"/>
                <a:cs typeface="Raleway" pitchFamily="34" charset="-120"/>
              </a:rPr>
              <a:t>DBSCAN</a:t>
            </a:r>
            <a:r>
              <a:rPr lang="en-US" sz="3188" dirty="0" smtClean="0">
                <a:solidFill>
                  <a:srgbClr val="ffffff"/>
                </a:solidFill>
                <a:latin typeface="Raleway" pitchFamily="34" charset="0"/>
                <a:ea typeface="Raleway" pitchFamily="34" charset="-122"/>
                <a:cs typeface="Raleway" pitchFamily="34" charset="-120"/>
              </a:rPr>
              <a:t>: Density-Based Spatial Clustering</a:t>
            </a:r>
            <a:endParaRPr lang="en-US" dirty="0"/>
          </a:p>
        </p:txBody>
      </p:sp>
      <p:sp>
        <p:nvSpPr>
          <p:cNvPr id="3" name="Object 2"/>
          <p:cNvSpPr/>
          <p:nvPr/>
        </p:nvSpPr>
        <p:spPr>
          <a:xfrm>
            <a:off x="28568" y="3126514"/>
            <a:ext cx="12131816" cy="1167949"/>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DBSCAN is a popular unsupervised machine learning algorithm used for clustering data. It is particularly effective at identifying clusters of arbitrary shape and size, and can handle outliers well. DBSCAN stands for Density-Based Spatial Clustering of Applications with Noise, and it works by grouping together data points that are close to each other, based on density.</a:t>
            </a:r>
            <a:endParaRPr lang="en-US" dirty="0"/>
          </a:p>
        </p:txBody>
      </p:sp>
    </p:spTree>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2076" r="-2076" t="-39096" b="-39096"/>
          <a:stretch/>
        </p:blipFill>
        <p:spPr>
          <a:xfrm>
            <a:off x="5645008" y="476131"/>
            <a:ext cx="6077335" cy="5913546"/>
          </a:xfrm>
          <a:prstGeom prst="rect">
            <a:avLst/>
          </a:prstGeom>
        </p:spPr>
      </p:pic>
      <p:sp>
        <p:nvSpPr>
          <p:cNvPr id="4" name="Object 3"/>
          <p:cNvSpPr/>
          <p:nvPr/>
        </p:nvSpPr>
        <p:spPr>
          <a:xfrm>
            <a:off x="241327" y="2210200"/>
            <a:ext cx="5160450" cy="1293053"/>
          </a:xfrm>
          <a:prstGeom prst="rect">
            <a:avLst/>
          </a:prstGeom>
          <a:noFill/>
        </p:spPr>
        <p:txBody>
          <a:bodyPr wrap="square" rtlCol="0" anchor="t" bIns="0" lIns="0" rIns="0" tIns="0"/>
          <a:lstStyle/>
          <a:p>
            <a:pPr algn="ctr">
              <a:lnSpc>
                <a:spcPts val="3395"/>
              </a:lnSpc>
              <a:buNone/>
            </a:pPr>
            <a:r>
              <a:rPr lang="en-US" b="1" sz="3188" dirty="0" smtClean="0">
                <a:solidFill>
                  <a:srgbClr val="eb5d48"/>
                </a:solidFill>
                <a:latin typeface="Raleway" pitchFamily="34" charset="0"/>
                <a:ea typeface="Raleway" pitchFamily="34" charset="-122"/>
                <a:cs typeface="Raleway" pitchFamily="34" charset="-120"/>
              </a:rPr>
              <a:t>KNN</a:t>
            </a:r>
            <a:r>
              <a:rPr lang="en-US" b="1" sz="3188" dirty="0" smtClean="0">
                <a:solidFill>
                  <a:srgbClr val="ffffff"/>
                </a:solidFill>
                <a:latin typeface="Raleway" pitchFamily="34" charset="0"/>
                <a:ea typeface="Raleway" pitchFamily="34" charset="-122"/>
                <a:cs typeface="Raleway" pitchFamily="34" charset="-120"/>
              </a:rPr>
              <a:t> </a:t>
            </a:r>
            <a:r>
              <a:rPr lang="en-US" sz="3188" dirty="0" smtClean="0">
                <a:solidFill>
                  <a:srgbClr val="ffffff"/>
                </a:solidFill>
                <a:latin typeface="Raleway" pitchFamily="34" charset="0"/>
                <a:ea typeface="Raleway" pitchFamily="34" charset="-122"/>
                <a:cs typeface="Raleway" pitchFamily="34" charset="-120"/>
              </a:rPr>
              <a:t>to know the optimal eps and min_samples in </a:t>
            </a:r>
            <a:r>
              <a:rPr lang="en-US" b="1" sz="3188" dirty="0" smtClean="0">
                <a:solidFill>
                  <a:srgbClr val="ffffff"/>
                </a:solidFill>
                <a:latin typeface="Raleway" pitchFamily="34" charset="0"/>
                <a:ea typeface="Raleway" pitchFamily="34" charset="-122"/>
                <a:cs typeface="Raleway" pitchFamily="34" charset="-120"/>
              </a:rPr>
              <a:t>DBSCAN</a:t>
            </a:r>
            <a:endParaRPr lang="en-US" dirty="0"/>
          </a:p>
        </p:txBody>
      </p:sp>
      <p:sp>
        <p:nvSpPr>
          <p:cNvPr id="5" name="Object 4"/>
          <p:cNvSpPr/>
          <p:nvPr/>
        </p:nvSpPr>
        <p:spPr>
          <a:xfrm>
            <a:off x="475179" y="3755245"/>
            <a:ext cx="5162021" cy="875962"/>
          </a:xfrm>
          <a:prstGeom prst="rect">
            <a:avLst/>
          </a:prstGeom>
          <a:noFill/>
        </p:spPr>
        <p:txBody>
          <a:bodyPr wrap="square" rtlCol="0" anchor="t" bIns="0" lIns="0" rIns="0" tIns="0"/>
          <a:lstStyle/>
          <a:p>
            <a:pPr algn="l" marL="242900" indent="-242900">
              <a:lnSpc>
                <a:spcPts val="2300"/>
              </a:lnSpc>
              <a:spcBef>
                <a:spcPts val="1946"/>
              </a:spcBef>
              <a:buSzPct val="100000"/>
              <a:buChar char="•"/>
            </a:pPr>
            <a:r>
              <a:rPr lang="en-US" sz="2025" dirty="0" smtClean="0">
                <a:solidFill>
                  <a:srgbClr val="ffffff"/>
                </a:solidFill>
                <a:latin typeface="Raleway" pitchFamily="34" charset="0"/>
                <a:ea typeface="Raleway" pitchFamily="34" charset="-122"/>
                <a:cs typeface="Raleway" pitchFamily="34" charset="-120"/>
              </a:rPr>
              <a:t>From this plot , We can conclude that the optimal eps=0.18 and the optimal min_samples=4</a:t>
            </a:r>
            <a:endParaRPr lang="en-US" dirty="0"/>
          </a:p>
        </p:txBody>
      </p:sp>
    </p:spTree>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5645008" y="476131"/>
            <a:ext cx="6077335" cy="5913546"/>
          </a:xfrm>
          <a:prstGeom prst="rect">
            <a:avLst/>
          </a:prstGeom>
          <a:solidFill>
            <a:srgbClr val="ffffff"/>
          </a:solidFill>
        </p:spPr>
      </p:sp>
      <p:pic>
        <p:nvPicPr>
          <p:cNvPr id="3" name="Object 2" descr="preencoded.png">    </p:cNvPr>
          <p:cNvPicPr>
            <a:picLocks noChangeAspect="1"/>
          </p:cNvPicPr>
          <p:nvPr/>
        </p:nvPicPr>
        <p:blipFill>
          <a:blip r:embed="rId1"/>
          <a:srcRect l="-1894" r="-1894" t="-26528" b="-26528"/>
          <a:stretch/>
        </p:blipFill>
        <p:spPr>
          <a:xfrm>
            <a:off x="5645008" y="476131"/>
            <a:ext cx="6077335" cy="5913546"/>
          </a:xfrm>
          <a:prstGeom prst="rect">
            <a:avLst/>
          </a:prstGeom>
        </p:spPr>
      </p:pic>
      <p:sp>
        <p:nvSpPr>
          <p:cNvPr id="4" name="Object 3"/>
          <p:cNvSpPr/>
          <p:nvPr/>
        </p:nvSpPr>
        <p:spPr>
          <a:xfrm>
            <a:off x="360907" y="3000577"/>
            <a:ext cx="4923194" cy="862035"/>
          </a:xfrm>
          <a:prstGeom prst="rect">
            <a:avLst/>
          </a:prstGeom>
          <a:noFill/>
        </p:spPr>
        <p:txBody>
          <a:bodyPr wrap="square" rtlCol="0" anchor="t" bIns="0" lIns="0" rIns="0" tIns="0"/>
          <a:lstStyle/>
          <a:p>
            <a:pPr algn="ctr">
              <a:lnSpc>
                <a:spcPts val="3395"/>
              </a:lnSpc>
              <a:buNone/>
            </a:pPr>
            <a:r>
              <a:rPr lang="en-US" b="1" sz="3188" dirty="0" smtClean="0">
                <a:solidFill>
                  <a:srgbClr val="eb5d48"/>
                </a:solidFill>
                <a:latin typeface="Raleway" pitchFamily="34" charset="0"/>
                <a:ea typeface="Raleway" pitchFamily="34" charset="-122"/>
                <a:cs typeface="Raleway" pitchFamily="34" charset="-120"/>
              </a:rPr>
              <a:t>DBSCAN Clustering</a:t>
            </a:r>
            <a:r>
              <a:rPr lang="en-US" b="1" sz="3188" dirty="0" smtClean="0">
                <a:solidFill>
                  <a:srgbClr val="ffffff"/>
                </a:solidFill>
                <a:latin typeface="Raleway" pitchFamily="34" charset="0"/>
                <a:ea typeface="Raleway" pitchFamily="34" charset="-122"/>
                <a:cs typeface="Raleway" pitchFamily="34" charset="-120"/>
              </a:rPr>
              <a:t> </a:t>
            </a:r>
            <a:r>
              <a:rPr lang="en-US" sz="3188" dirty="0" smtClean="0">
                <a:solidFill>
                  <a:srgbClr val="ffffff"/>
                </a:solidFill>
                <a:latin typeface="Raleway" pitchFamily="34" charset="0"/>
                <a:ea typeface="Raleway" pitchFamily="34" charset="-122"/>
                <a:cs typeface="Raleway" pitchFamily="34" charset="-120"/>
              </a:rPr>
              <a:t>(tenure vs TotalCharges)</a:t>
            </a:r>
            <a:endParaRPr lang="en-US" dirty="0"/>
          </a:p>
        </p:txBody>
      </p:sp>
    </p:spTree>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ffffff"/>
                </a:solidFill>
                <a:latin typeface="Raleway" pitchFamily="34" charset="0"/>
                <a:ea typeface="Raleway" pitchFamily="34" charset="-122"/>
                <a:cs typeface="Raleway" pitchFamily="34" charset="-120"/>
              </a:rPr>
              <a:t>The Team </a:t>
            </a:r>
            <a:endParaRPr lang="en-US" dirty="0"/>
          </a:p>
        </p:txBody>
      </p:sp>
      <p:sp>
        <p:nvSpPr>
          <p:cNvPr id="3" name="Object 2"/>
          <p:cNvSpPr/>
          <p:nvPr/>
        </p:nvSpPr>
        <p:spPr>
          <a:xfrm>
            <a:off x="476131" y="1533142"/>
            <a:ext cx="3618595" cy="4504199"/>
          </a:xfrm>
          <a:prstGeom prst="rect">
            <a:avLst/>
          </a:prstGeom>
          <a:solidFill>
            <a:srgbClr val="eb5d48"/>
          </a:solidFill>
        </p:spPr>
      </p:sp>
      <p:pic>
        <p:nvPicPr>
          <p:cNvPr id="4" name="Object 3" descr="preencoded.png">    </p:cNvPr>
          <p:cNvPicPr>
            <a:picLocks noChangeAspect="1"/>
          </p:cNvPicPr>
          <p:nvPr/>
        </p:nvPicPr>
        <p:blipFill>
          <a:blip r:embed="rId1"/>
          <a:srcRect l="0" r="0" t="3322" b="3322"/>
          <a:stretch/>
        </p:blipFill>
        <p:spPr>
          <a:xfrm>
            <a:off x="476131" y="1533142"/>
            <a:ext cx="3618595" cy="4504199"/>
          </a:xfrm>
          <a:prstGeom prst="rect">
            <a:avLst/>
          </a:prstGeom>
        </p:spPr>
      </p:pic>
      <p:sp>
        <p:nvSpPr>
          <p:cNvPr id="5" name="Object 4"/>
          <p:cNvSpPr/>
          <p:nvPr/>
        </p:nvSpPr>
        <p:spPr>
          <a:xfrm>
            <a:off x="295201"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Yahya Ahmed</a:t>
            </a:r>
            <a:endParaRPr lang="en-US" dirty="0"/>
          </a:p>
        </p:txBody>
      </p:sp>
      <p:sp>
        <p:nvSpPr>
          <p:cNvPr id="6" name="Object 5"/>
          <p:cNvSpPr/>
          <p:nvPr/>
        </p:nvSpPr>
        <p:spPr>
          <a:xfrm>
            <a:off x="4285178" y="1533142"/>
            <a:ext cx="3618595" cy="4504199"/>
          </a:xfrm>
          <a:prstGeom prst="rect">
            <a:avLst/>
          </a:prstGeom>
          <a:solidFill>
            <a:srgbClr val="ffffff"/>
          </a:solidFill>
        </p:spPr>
      </p:sp>
      <p:pic>
        <p:nvPicPr>
          <p:cNvPr id="7" name="Object 6" descr="preencoded.png">    </p:cNvPr>
          <p:cNvPicPr>
            <a:picLocks noChangeAspect="1"/>
          </p:cNvPicPr>
          <p:nvPr/>
        </p:nvPicPr>
        <p:blipFill>
          <a:blip r:embed="rId2"/>
          <a:srcRect l="9831" r="9831" t="0" b="0"/>
          <a:stretch/>
        </p:blipFill>
        <p:spPr>
          <a:xfrm>
            <a:off x="4285178" y="1533142"/>
            <a:ext cx="3618595" cy="4504199"/>
          </a:xfrm>
          <a:prstGeom prst="rect">
            <a:avLst/>
          </a:prstGeom>
        </p:spPr>
      </p:pic>
      <p:sp>
        <p:nvSpPr>
          <p:cNvPr id="8" name="Object 7"/>
          <p:cNvSpPr/>
          <p:nvPr/>
        </p:nvSpPr>
        <p:spPr>
          <a:xfrm>
            <a:off x="4104249"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Doaa Samir</a:t>
            </a:r>
            <a:endParaRPr lang="en-US" dirty="0"/>
          </a:p>
        </p:txBody>
      </p:sp>
      <p:sp>
        <p:nvSpPr>
          <p:cNvPr id="9" name="Object 8"/>
          <p:cNvSpPr/>
          <p:nvPr/>
        </p:nvSpPr>
        <p:spPr>
          <a:xfrm>
            <a:off x="8094226" y="1533142"/>
            <a:ext cx="3618595" cy="4504199"/>
          </a:xfrm>
          <a:prstGeom prst="rect">
            <a:avLst/>
          </a:prstGeom>
          <a:solidFill>
            <a:srgbClr val="eb5d48"/>
          </a:solidFill>
        </p:spPr>
      </p:sp>
      <p:pic>
        <p:nvPicPr>
          <p:cNvPr id="10" name="Object 9" descr="preencoded.png">    </p:cNvPr>
          <p:cNvPicPr>
            <a:picLocks noChangeAspect="1"/>
          </p:cNvPicPr>
          <p:nvPr/>
        </p:nvPicPr>
        <p:blipFill>
          <a:blip r:embed="rId3"/>
          <a:srcRect l="9831" r="9831" t="0" b="0"/>
          <a:stretch/>
        </p:blipFill>
        <p:spPr>
          <a:xfrm>
            <a:off x="8094226" y="1533142"/>
            <a:ext cx="3618595" cy="4504199"/>
          </a:xfrm>
          <a:prstGeom prst="rect">
            <a:avLst/>
          </a:prstGeom>
        </p:spPr>
      </p:pic>
      <p:sp>
        <p:nvSpPr>
          <p:cNvPr id="11" name="Object 10"/>
          <p:cNvSpPr/>
          <p:nvPr/>
        </p:nvSpPr>
        <p:spPr>
          <a:xfrm>
            <a:off x="7913296" y="6187083"/>
            <a:ext cx="3980455" cy="233661"/>
          </a:xfrm>
          <a:prstGeom prst="rect">
            <a:avLst/>
          </a:prstGeom>
          <a:noFill/>
        </p:spPr>
        <p:txBody>
          <a:bodyPr wrap="square" rtlCol="0" anchor="t" bIns="0" lIns="0" rIns="0" tIns="0"/>
          <a:lstStyle/>
          <a:p>
            <a:pPr algn="ctr">
              <a:lnSpc>
                <a:spcPts val="1841"/>
              </a:lnSpc>
              <a:buNone/>
            </a:pPr>
            <a:r>
              <a:rPr lang="en-US" sz="1620" dirty="0" smtClean="0">
                <a:solidFill>
                  <a:srgbClr val="ffffff"/>
                </a:solidFill>
                <a:latin typeface="Raleway" pitchFamily="34" charset="0"/>
                <a:ea typeface="Raleway" pitchFamily="34" charset="-122"/>
                <a:cs typeface="Raleway" pitchFamily="34" charset="-120"/>
              </a:rPr>
              <a:t>Salma Mohamed</a:t>
            </a:r>
            <a:endParaRPr lang="en-US" dirty="0"/>
          </a:p>
        </p:txBody>
      </p:sp>
    </p:spTree>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28282e"/>
        </a:solidFill>
        <a:effectLst/>
      </p:bgPr>
    </p:bg>
    <p:spTree>
      <p:nvGrpSpPr>
        <p:cNvPr id="1" name=""/>
        <p:cNvGrpSpPr/>
        <p:nvPr/>
      </p:nvGrpSpPr>
      <p:grpSpPr>
        <a:xfrm>
          <a:off x="0" y="0"/>
          <a:ext cx="0" cy="0"/>
          <a:chOff x="0" y="0"/>
          <a:chExt cx="0" cy="0"/>
        </a:xfrm>
      </p:grpSpPr>
      <p:sp>
        <p:nvSpPr>
          <p:cNvPr id="2" name="Object 1"/>
          <p:cNvSpPr/>
          <p:nvPr/>
        </p:nvSpPr>
        <p:spPr>
          <a:xfrm>
            <a:off x="476131" y="476131"/>
            <a:ext cx="4167098" cy="5913546"/>
          </a:xfrm>
          <a:prstGeom prst="rect">
            <a:avLst/>
          </a:prstGeom>
          <a:solidFill>
            <a:srgbClr val="eb5d48"/>
          </a:solidFill>
        </p:spPr>
      </p:sp>
      <p:pic>
        <p:nvPicPr>
          <p:cNvPr id="3" name="Object 2" descr="preencoded.png">    </p:cNvPr>
          <p:cNvPicPr>
            <a:picLocks noChangeAspect="1"/>
          </p:cNvPicPr>
          <p:nvPr/>
        </p:nvPicPr>
        <p:blipFill>
          <a:blip r:embed="rId1"/>
          <a:srcRect l="26109" r="26109" t="0" b="0"/>
          <a:stretch/>
        </p:blipFill>
        <p:spPr>
          <a:xfrm>
            <a:off x="476131" y="476131"/>
            <a:ext cx="4167098" cy="5913546"/>
          </a:xfrm>
          <a:prstGeom prst="rect">
            <a:avLst/>
          </a:prstGeom>
        </p:spPr>
      </p:pic>
      <p:sp>
        <p:nvSpPr>
          <p:cNvPr id="4" name="Object 3"/>
          <p:cNvSpPr/>
          <p:nvPr/>
        </p:nvSpPr>
        <p:spPr>
          <a:xfrm>
            <a:off x="5511751" y="1981657"/>
            <a:ext cx="5799156" cy="1293053"/>
          </a:xfrm>
          <a:prstGeom prst="rect">
            <a:avLst/>
          </a:prstGeom>
          <a:noFill/>
        </p:spPr>
        <p:txBody>
          <a:bodyPr wrap="square" rtlCol="0" anchor="t" bIns="0" lIns="0" rIns="0" tIns="0"/>
          <a:lstStyle/>
          <a:p>
            <a:pPr algn="ctr">
              <a:lnSpc>
                <a:spcPts val="3395"/>
              </a:lnSpc>
              <a:buNone/>
            </a:pPr>
            <a:r>
              <a:rPr lang="en-US" sz="3188" dirty="0" smtClean="0">
                <a:solidFill>
                  <a:srgbClr val="ffffff"/>
                </a:solidFill>
                <a:latin typeface="Raleway" pitchFamily="34" charset="0"/>
                <a:ea typeface="Raleway" pitchFamily="34" charset="-122"/>
                <a:cs typeface="Raleway" pitchFamily="34" charset="-120"/>
              </a:rPr>
              <a:t>Greet Thanks To All who Worked for this opportunity, You mean a lot to us</a:t>
            </a:r>
            <a:endParaRPr lang="en-US" dirty="0"/>
          </a:p>
        </p:txBody>
      </p:sp>
      <p:sp>
        <p:nvSpPr>
          <p:cNvPr id="5" name="Object 4"/>
          <p:cNvSpPr/>
          <p:nvPr/>
        </p:nvSpPr>
        <p:spPr>
          <a:xfrm>
            <a:off x="4923194" y="3412430"/>
            <a:ext cx="6976270" cy="1459936"/>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ffffff">
                    <a:alpha val="80000"/>
                  </a:srgbClr>
                </a:solidFill>
                <a:latin typeface="Raleway" pitchFamily="34" charset="0"/>
                <a:ea typeface="Raleway" pitchFamily="34" charset="-122"/>
                <a:cs typeface="Raleway" pitchFamily="34" charset="-120"/>
              </a:rPr>
              <a:t>This is about the success of a collaborative effort. The hard work and dedication of the members who contributed to this opportunity have truly made a significant impact. Their contributions have been invaluable, and their support has been essential in making this endeavor a reality.</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667613" y="476131"/>
            <a:ext cx="4054731" cy="5913546"/>
          </a:xfrm>
          <a:prstGeom prst="rect">
            <a:avLst/>
          </a:prstGeom>
          <a:solidFill>
            <a:srgbClr val="f7f7f7"/>
          </a:solidFill>
        </p:spPr>
      </p:sp>
      <p:pic>
        <p:nvPicPr>
          <p:cNvPr id="3" name="Object 2" descr="preencoded.png">    </p:cNvPr>
          <p:cNvPicPr>
            <a:picLocks noChangeAspect="1"/>
          </p:cNvPicPr>
          <p:nvPr/>
        </p:nvPicPr>
        <p:blipFill>
          <a:blip r:embed="rId1"/>
          <a:srcRect l="2591" r="2591" t="-128383" b="-128383"/>
          <a:stretch/>
        </p:blipFill>
        <p:spPr>
          <a:xfrm>
            <a:off x="7667613" y="476131"/>
            <a:ext cx="4054731" cy="5913546"/>
          </a:xfrm>
          <a:prstGeom prst="rect">
            <a:avLst/>
          </a:prstGeom>
        </p:spPr>
      </p:pic>
      <p:sp>
        <p:nvSpPr>
          <p:cNvPr id="4" name="Object 3"/>
          <p:cNvSpPr/>
          <p:nvPr/>
        </p:nvSpPr>
        <p:spPr>
          <a:xfrm>
            <a:off x="193785" y="2119735"/>
            <a:ext cx="7280042" cy="431018"/>
          </a:xfrm>
          <a:prstGeom prst="rect">
            <a:avLst/>
          </a:prstGeom>
          <a:noFill/>
        </p:spPr>
        <p:txBody>
          <a:bodyPr wrap="square" rtlCol="0" anchor="t"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Data Exploration</a:t>
            </a:r>
            <a:endParaRPr lang="en-US" dirty="0"/>
          </a:p>
        </p:txBody>
      </p:sp>
      <p:sp>
        <p:nvSpPr>
          <p:cNvPr id="5" name="Object 4"/>
          <p:cNvSpPr/>
          <p:nvPr/>
        </p:nvSpPr>
        <p:spPr>
          <a:xfrm>
            <a:off x="193785" y="2688473"/>
            <a:ext cx="7280042" cy="2043911"/>
          </a:xfrm>
          <a:prstGeom prst="rect">
            <a:avLst/>
          </a:prstGeom>
          <a:noFill/>
        </p:spPr>
        <p:txBody>
          <a:bodyPr wrap="square" rtlCol="0" anchor="t" bIns="0" lIns="0" rIns="0" tIns="0"/>
          <a:lstStyle/>
          <a:p>
            <a:pPr algn="ctr">
              <a:lnSpc>
                <a:spcPts val="2300"/>
              </a:lnSpc>
              <a:spcBef>
                <a:spcPts val="1064"/>
              </a:spcBef>
              <a:buNone/>
            </a:pPr>
            <a:r>
              <a:rPr lang="en-US" sz="1620" spc="32" kern="0" dirty="0" smtClean="0">
                <a:solidFill>
                  <a:srgbClr val="000000">
                    <a:alpha val="80000"/>
                  </a:srgbClr>
                </a:solidFill>
                <a:latin typeface="Raleway" pitchFamily="34" charset="0"/>
                <a:ea typeface="Raleway" pitchFamily="34" charset="-122"/>
                <a:cs typeface="Raleway" pitchFamily="34" charset="-120"/>
              </a:rPr>
              <a:t>The data set we are exploring contains information about customer transactions at an online retail store. The data is structured as a table with 8 columns, including customer ID, transaction date, product ID, quantity, and revenue. We have observed that there are several missing values in the quantity and revenue columns, which will need to be addressed during the data cleaning and preprocessing stage.</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0425"/>
            <a:ext cx="12188952" cy="431018"/>
          </a:xfrm>
          <a:prstGeom prst="rect">
            <a:avLst/>
          </a:prstGeom>
          <a:noFill/>
        </p:spPr>
        <p:txBody>
          <a:bodyPr wrap="square" rtlCol="0" anchor="t" bIns="0" lIns="0" rIns="0" tIns="0"/>
          <a:lstStyle/>
          <a:p>
            <a:pPr algn="l">
              <a:lnSpc>
                <a:spcPts val="3395"/>
              </a:lnSpc>
              <a:buNone/>
            </a:pPr>
            <a:r>
              <a:rPr lang="en-US" sz="3188" dirty="0" smtClean="0">
                <a:solidFill>
                  <a:srgbClr val="28282e"/>
                </a:solidFill>
                <a:latin typeface="Raleway" pitchFamily="34" charset="0"/>
                <a:ea typeface="Raleway" pitchFamily="34" charset="-122"/>
                <a:cs typeface="Raleway" pitchFamily="34" charset="-120"/>
              </a:rPr>
              <a:t>Data Preprocessing</a:t>
            </a:r>
            <a:endParaRPr lang="en-US" dirty="0"/>
          </a:p>
        </p:txBody>
      </p:sp>
      <p:sp>
        <p:nvSpPr>
          <p:cNvPr id="3" name="Object 2"/>
          <p:cNvSpPr/>
          <p:nvPr/>
        </p:nvSpPr>
        <p:spPr>
          <a:xfrm>
            <a:off x="952262" y="1986299"/>
            <a:ext cx="5446938" cy="3947364"/>
          </a:xfrm>
          <a:prstGeom prst="rect">
            <a:avLst/>
          </a:prstGeom>
          <a:noFill/>
        </p:spPr>
        <p:txBody>
          <a:bodyPr wrap="square" rtlCol="0" anchor="t" bIns="0" lIns="0" rIns="0" tIns="0"/>
          <a:lstStyle/>
          <a:p>
            <a:pPr algn="l" marL="242900" indent="-242900">
              <a:lnSpc>
                <a:spcPts val="2761"/>
              </a:lnSpc>
              <a:buSzPct val="100000"/>
              <a:buChar char="•"/>
            </a:pPr>
            <a:r>
              <a:rPr lang="en-US" sz="2430" dirty="0" smtClean="0">
                <a:solidFill>
                  <a:srgbClr val="28282e"/>
                </a:solidFill>
                <a:latin typeface="Raleway" pitchFamily="34" charset="0"/>
                <a:ea typeface="Raleway" pitchFamily="34" charset="-122"/>
                <a:cs typeface="Raleway" pitchFamily="34" charset="-120"/>
              </a:rPr>
              <a:t>Data Encoding</a:t>
            </a:r>
          </a:p>
          <a:p>
            <a:pPr algn="l" lvl="1">
              <a:lnSpc>
                <a:spcPts val="2204"/>
              </a:lnSpc>
              <a:spcBef>
                <a:spcPts val="410"/>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Transforming categorical features into numerical representations, such as one-hot encoding or label encoding, to enable the model to understand and process the data effectively.</a:t>
            </a:r>
          </a:p>
          <a:p>
            <a:pPr algn="l" marL="242900" indent="-242900">
              <a:lnSpc>
                <a:spcPts val="2761"/>
              </a:lnSpc>
              <a:spcBef>
                <a:spcPts val="2641"/>
              </a:spcBef>
              <a:buSzPct val="100000"/>
              <a:buChar char="•"/>
            </a:pPr>
            <a:r>
              <a:rPr lang="en-US" sz="2430" dirty="0" smtClean="0">
                <a:solidFill>
                  <a:srgbClr val="28282e"/>
                </a:solidFill>
                <a:latin typeface="Raleway" pitchFamily="34" charset="0"/>
                <a:ea typeface="Raleway" pitchFamily="34" charset="-122"/>
                <a:cs typeface="Raleway" pitchFamily="34" charset="-120"/>
              </a:rPr>
              <a:t>Handling Imbalanced Data</a:t>
            </a:r>
          </a:p>
          <a:p>
            <a:pPr algn="l" lvl="1">
              <a:lnSpc>
                <a:spcPts val="2204"/>
              </a:lnSpc>
              <a:spcBef>
                <a:spcPts val="410"/>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Addressing imbalances in the dataset, where one class significantly outnumbers the other(s), using techniques like oversampling the minority class, undersampling the majority class, or applying class weighting to ensure the model learns from all classes equally.</a:t>
            </a:r>
            <a:endParaRPr lang="en-US" dirty="0"/>
          </a:p>
        </p:txBody>
      </p:sp>
      <p:sp>
        <p:nvSpPr>
          <p:cNvPr id="4" name="Object 3"/>
          <p:cNvSpPr/>
          <p:nvPr/>
        </p:nvSpPr>
        <p:spPr>
          <a:xfrm>
            <a:off x="6284928" y="1986299"/>
            <a:ext cx="5446938" cy="2082478"/>
          </a:xfrm>
          <a:prstGeom prst="rect">
            <a:avLst/>
          </a:prstGeom>
          <a:noFill/>
        </p:spPr>
        <p:txBody>
          <a:bodyPr wrap="square" rtlCol="0" anchor="t" bIns="0" lIns="0" rIns="0" tIns="0"/>
          <a:lstStyle/>
          <a:p>
            <a:pPr algn="l" marL="242900" indent="-242900">
              <a:lnSpc>
                <a:spcPts val="2761"/>
              </a:lnSpc>
              <a:buSzPct val="100000"/>
              <a:buChar char="•"/>
            </a:pPr>
            <a:r>
              <a:rPr lang="en-US" sz="2430" dirty="0" smtClean="0">
                <a:solidFill>
                  <a:srgbClr val="28282e"/>
                </a:solidFill>
                <a:latin typeface="Raleway" pitchFamily="34" charset="0"/>
                <a:ea typeface="Raleway" pitchFamily="34" charset="-122"/>
                <a:cs typeface="Raleway" pitchFamily="34" charset="-120"/>
              </a:rPr>
              <a:t>Feature Scaling</a:t>
            </a:r>
          </a:p>
          <a:p>
            <a:pPr algn="l" lvl="1">
              <a:lnSpc>
                <a:spcPts val="2204"/>
              </a:lnSpc>
              <a:spcBef>
                <a:spcPts val="410"/>
              </a:spcBef>
              <a:buNone/>
            </a:pPr>
            <a:r>
              <a:rPr lang="en-US" sz="1552" spc="31" kern="0" dirty="0" smtClean="0">
                <a:solidFill>
                  <a:srgbClr val="000000">
                    <a:alpha val="80000"/>
                  </a:srgbClr>
                </a:solidFill>
                <a:latin typeface="Raleway" pitchFamily="34" charset="0"/>
                <a:ea typeface="Raleway" pitchFamily="34" charset="-122"/>
                <a:cs typeface="Raleway" pitchFamily="34" charset="-120"/>
              </a:rPr>
              <a:t>Normalizing or standardizing the features to a common scale, such as using min-max scaling (normalization) or z-score standardization, to ensure that all features are on a similar range, which is often required for certain machine learning algorithms to work effectively.</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ffffff"/>
          </a:solidFill>
        </p:spPr>
      </p:sp>
      <p:sp>
        <p:nvSpPr>
          <p:cNvPr id="3" name="Object 2"/>
          <p:cNvSpPr/>
          <p:nvPr/>
        </p:nvSpPr>
        <p:spPr>
          <a:xfrm>
            <a:off x="311247" y="2989616"/>
            <a:ext cx="5481505" cy="862035"/>
          </a:xfrm>
          <a:prstGeom prst="rect">
            <a:avLst/>
          </a:prstGeom>
          <a:noFill/>
        </p:spPr>
        <p:txBody>
          <a:bodyPr wrap="square" rtlCol="0" anchor="t" bIns="0" lIns="0" rIns="0" tIns="0"/>
          <a:lstStyle/>
          <a:p>
            <a:pPr algn="ctr">
              <a:lnSpc>
                <a:spcPts val="3395"/>
              </a:lnSpc>
              <a:buNone/>
            </a:pPr>
            <a:r>
              <a:rPr lang="en-US" sz="3188" dirty="0" smtClean="0">
                <a:solidFill>
                  <a:srgbClr val="28282e"/>
                </a:solidFill>
                <a:latin typeface="Raleway" pitchFamily="34" charset="0"/>
                <a:ea typeface="Raleway" pitchFamily="34" charset="-122"/>
                <a:cs typeface="Raleway" pitchFamily="34" charset="-120"/>
              </a:rPr>
              <a:t>Detection of unique values for preparation to encode</a:t>
            </a:r>
            <a:endParaRPr lang="en-US" dirty="0"/>
          </a:p>
        </p:txBody>
      </p:sp>
      <p:sp>
        <p:nvSpPr>
          <p:cNvPr id="4" name="Object 3"/>
          <p:cNvSpPr/>
          <p:nvPr/>
        </p:nvSpPr>
        <p:spPr>
          <a:xfrm>
            <a:off x="6094476" y="0"/>
            <a:ext cx="6103999" cy="6865808"/>
          </a:xfrm>
          <a:prstGeom prst="rect">
            <a:avLst/>
          </a:prstGeom>
          <a:solidFill>
            <a:srgbClr val="fbfbfb"/>
          </a:solidFill>
        </p:spPr>
      </p:sp>
      <p:pic>
        <p:nvPicPr>
          <p:cNvPr id="5" name="Object 4" descr="preencoded.png">    </p:cNvPr>
          <p:cNvPicPr>
            <a:picLocks noChangeAspect="1"/>
          </p:cNvPicPr>
          <p:nvPr/>
        </p:nvPicPr>
        <p:blipFill>
          <a:blip r:embed="rId1"/>
          <a:srcRect l="-3937" r="-3937" t="-69095" b="-69095"/>
          <a:stretch/>
        </p:blipFill>
        <p:spPr>
          <a:xfrm>
            <a:off x="6094476" y="0"/>
            <a:ext cx="6103999" cy="6865808"/>
          </a:xfrm>
          <a:prstGeom prst="rect">
            <a:avLst/>
          </a:prstGeom>
        </p:spPr>
      </p:pic>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6103999" cy="6865808"/>
          </a:xfrm>
          <a:prstGeom prst="rect">
            <a:avLst/>
          </a:prstGeom>
          <a:solidFill>
            <a:srgbClr val="ffffff"/>
          </a:solidFill>
        </p:spPr>
      </p:sp>
      <p:sp>
        <p:nvSpPr>
          <p:cNvPr id="3" name="Object 2"/>
          <p:cNvSpPr/>
          <p:nvPr/>
        </p:nvSpPr>
        <p:spPr>
          <a:xfrm>
            <a:off x="-305200" y="3253973"/>
            <a:ext cx="6714398" cy="646467"/>
          </a:xfrm>
          <a:prstGeom prst="rect">
            <a:avLst/>
          </a:prstGeom>
          <a:noFill/>
        </p:spPr>
        <p:txBody>
          <a:bodyPr wrap="square" rtlCol="0" anchor="t" bIns="0" lIns="0" rIns="0" tIns="0"/>
          <a:lstStyle/>
          <a:p>
            <a:pPr algn="ctr">
              <a:lnSpc>
                <a:spcPts val="5092"/>
              </a:lnSpc>
              <a:buNone/>
            </a:pPr>
            <a:r>
              <a:rPr lang="en-US" sz="4781" dirty="0" smtClean="0">
                <a:solidFill>
                  <a:srgbClr val="28282e"/>
                </a:solidFill>
                <a:latin typeface="Raleway" pitchFamily="34" charset="0"/>
                <a:ea typeface="Raleway" pitchFamily="34" charset="-122"/>
                <a:cs typeface="Raleway" pitchFamily="34" charset="-120"/>
              </a:rPr>
              <a:t>Encoding Data</a:t>
            </a:r>
            <a:endParaRPr lang="en-US" dirty="0"/>
          </a:p>
        </p:txBody>
      </p:sp>
      <p:sp>
        <p:nvSpPr>
          <p:cNvPr id="4" name="Object 3"/>
          <p:cNvSpPr/>
          <p:nvPr/>
        </p:nvSpPr>
        <p:spPr>
          <a:xfrm>
            <a:off x="6094476" y="0"/>
            <a:ext cx="6103999" cy="6865808"/>
          </a:xfrm>
          <a:prstGeom prst="rect">
            <a:avLst/>
          </a:prstGeom>
          <a:solidFill>
            <a:srgbClr val="fcfcfc"/>
          </a:solidFill>
        </p:spPr>
      </p:sp>
      <p:pic>
        <p:nvPicPr>
          <p:cNvPr id="5" name="Object 4" descr="preencoded.png">    </p:cNvPr>
          <p:cNvPicPr>
            <a:picLocks noChangeAspect="1"/>
          </p:cNvPicPr>
          <p:nvPr/>
        </p:nvPicPr>
        <p:blipFill>
          <a:blip r:embed="rId1"/>
          <a:srcRect l="-3880" r="-3880" t="-73023" b="-73023"/>
          <a:stretch/>
        </p:blipFill>
        <p:spPr>
          <a:xfrm>
            <a:off x="6094476" y="0"/>
            <a:ext cx="6103999" cy="6865808"/>
          </a:xfrm>
          <a:prstGeom prst="rect">
            <a:avLst/>
          </a:prstGeom>
        </p:spPr>
      </p:pic>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12198475" cy="6865808"/>
          </a:xfrm>
          <a:prstGeom prst="rect">
            <a:avLst/>
          </a:prstGeom>
          <a:solidFill>
            <a:srgbClr val="f4f4f4"/>
          </a:solidFill>
        </p:spPr>
      </p:sp>
      <p:pic>
        <p:nvPicPr>
          <p:cNvPr id="3" name="Object 2" descr="preencoded.png">    </p:cNvPr>
          <p:cNvPicPr>
            <a:picLocks noChangeAspect="1"/>
          </p:cNvPicPr>
          <p:nvPr/>
        </p:nvPicPr>
        <p:blipFill>
          <a:blip r:embed="rId1"/>
          <a:srcRect l="-130025" r="-130025" t="-11142" b="-11142"/>
          <a:stretch/>
        </p:blipFill>
        <p:spPr>
          <a:xfrm>
            <a:off x="0" y="0"/>
            <a:ext cx="12198475" cy="6865808"/>
          </a:xfrm>
          <a:prstGeom prst="rect">
            <a:avLst/>
          </a:prstGeom>
        </p:spPr>
      </p:pic>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16.xml><?xml version="1.0" encoding="utf-8"?>
<p:tagLst xmlns:a="http://schemas.openxmlformats.org/drawingml/2006/main" xmlns:r="http://schemas.openxmlformats.org/officeDocument/2006/relationships" xmlns:p="http://schemas.openxmlformats.org/presentationml/2006/main"/>
</file>

<file path=ppt/tags/tag17.xml><?xml version="1.0" encoding="utf-8"?>
<p:tagLst xmlns:a="http://schemas.openxmlformats.org/drawingml/2006/main" xmlns:r="http://schemas.openxmlformats.org/officeDocument/2006/relationships" xmlns:p="http://schemas.openxmlformats.org/presentationml/2006/main"/>
</file>

<file path=ppt/tags/tag18.xml><?xml version="1.0" encoding="utf-8"?>
<p:tagLst xmlns:a="http://schemas.openxmlformats.org/drawingml/2006/main" xmlns:r="http://schemas.openxmlformats.org/officeDocument/2006/relationships" xmlns:p="http://schemas.openxmlformats.org/presentationml/2006/main"/>
</file>

<file path=ppt/tags/tag19.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20.xml><?xml version="1.0" encoding="utf-8"?>
<p:tagLst xmlns:a="http://schemas.openxmlformats.org/drawingml/2006/main" xmlns:r="http://schemas.openxmlformats.org/officeDocument/2006/relationships" xmlns:p="http://schemas.openxmlformats.org/presentationml/2006/main"/>
</file>

<file path=ppt/tags/tag21.xml><?xml version="1.0" encoding="utf-8"?>
<p:tagLst xmlns:a="http://schemas.openxmlformats.org/drawingml/2006/main" xmlns:r="http://schemas.openxmlformats.org/officeDocument/2006/relationships" xmlns:p="http://schemas.openxmlformats.org/presentationml/2006/main"/>
</file>

<file path=ppt/tags/tag22.xml><?xml version="1.0" encoding="utf-8"?>
<p:tagLst xmlns:a="http://schemas.openxmlformats.org/drawingml/2006/main" xmlns:r="http://schemas.openxmlformats.org/officeDocument/2006/relationships" xmlns:p="http://schemas.openxmlformats.org/presentationml/2006/main"/>
</file>

<file path=ppt/tags/tag23.xml><?xml version="1.0" encoding="utf-8"?>
<p:tagLst xmlns:a="http://schemas.openxmlformats.org/drawingml/2006/main" xmlns:r="http://schemas.openxmlformats.org/officeDocument/2006/relationships" xmlns:p="http://schemas.openxmlformats.org/presentationml/2006/main"/>
</file>

<file path=ppt/tags/tag24.xml><?xml version="1.0" encoding="utf-8"?>
<p:tagLst xmlns:a="http://schemas.openxmlformats.org/drawingml/2006/main" xmlns:r="http://schemas.openxmlformats.org/officeDocument/2006/relationships" xmlns:p="http://schemas.openxmlformats.org/presentationml/2006/main"/>
</file>

<file path=ppt/tags/tag25.xml><?xml version="1.0" encoding="utf-8"?>
<p:tagLst xmlns:a="http://schemas.openxmlformats.org/drawingml/2006/main" xmlns:r="http://schemas.openxmlformats.org/officeDocument/2006/relationships" xmlns:p="http://schemas.openxmlformats.org/presentationml/2006/main"/>
</file>

<file path=ppt/tags/tag26.xml><?xml version="1.0" encoding="utf-8"?>
<p:tagLst xmlns:a="http://schemas.openxmlformats.org/drawingml/2006/main" xmlns:r="http://schemas.openxmlformats.org/officeDocument/2006/relationships" xmlns:p="http://schemas.openxmlformats.org/presentationml/2006/main"/>
</file>

<file path=ppt/tags/tag27.xml><?xml version="1.0" encoding="utf-8"?>
<p:tagLst xmlns:a="http://schemas.openxmlformats.org/drawingml/2006/main" xmlns:r="http://schemas.openxmlformats.org/officeDocument/2006/relationships" xmlns:p="http://schemas.openxmlformats.org/presentationml/2006/main"/>
</file>

<file path=ppt/tags/tag28.xml><?xml version="1.0" encoding="utf-8"?>
<p:tagLst xmlns:a="http://schemas.openxmlformats.org/drawingml/2006/main" xmlns:r="http://schemas.openxmlformats.org/officeDocument/2006/relationships" xmlns:p="http://schemas.openxmlformats.org/presentationml/2006/main"/>
</file>

<file path=ppt/tags/tag29.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30.xml><?xml version="1.0" encoding="utf-8"?>
<p:tagLst xmlns:a="http://schemas.openxmlformats.org/drawingml/2006/main" xmlns:r="http://schemas.openxmlformats.org/officeDocument/2006/relationships" xmlns:p="http://schemas.openxmlformats.org/presentationml/2006/main"/>
</file>

<file path=ppt/tags/tag31.xml><?xml version="1.0" encoding="utf-8"?>
<p:tagLst xmlns:a="http://schemas.openxmlformats.org/drawingml/2006/main" xmlns:r="http://schemas.openxmlformats.org/officeDocument/2006/relationships" xmlns:p="http://schemas.openxmlformats.org/presentationml/2006/main"/>
</file>

<file path=ppt/tags/tag32.xml><?xml version="1.0" encoding="utf-8"?>
<p:tagLst xmlns:a="http://schemas.openxmlformats.org/drawingml/2006/main" xmlns:r="http://schemas.openxmlformats.org/officeDocument/2006/relationships" xmlns:p="http://schemas.openxmlformats.org/presentationml/2006/main"/>
</file>

<file path=ppt/tags/tag33.xml><?xml version="1.0" encoding="utf-8"?>
<p:tagLst xmlns:a="http://schemas.openxmlformats.org/drawingml/2006/main" xmlns:r="http://schemas.openxmlformats.org/officeDocument/2006/relationships" xmlns:p="http://schemas.openxmlformats.org/presentationml/2006/main"/>
</file>

<file path=ppt/tags/tag34.xml><?xml version="1.0" encoding="utf-8"?>
<p:tagLst xmlns:a="http://schemas.openxmlformats.org/drawingml/2006/main" xmlns:r="http://schemas.openxmlformats.org/officeDocument/2006/relationships" xmlns:p="http://schemas.openxmlformats.org/presentationml/2006/main"/>
</file>

<file path=ppt/tags/tag35.xml><?xml version="1.0" encoding="utf-8"?>
<p:tagLst xmlns:a="http://schemas.openxmlformats.org/drawingml/2006/main" xmlns:r="http://schemas.openxmlformats.org/officeDocument/2006/relationships" xmlns:p="http://schemas.openxmlformats.org/presentationml/2006/main"/>
</file>

<file path=ppt/tags/tag36.xml><?xml version="1.0" encoding="utf-8"?>
<p:tagLst xmlns:a="http://schemas.openxmlformats.org/drawingml/2006/main" xmlns:r="http://schemas.openxmlformats.org/officeDocument/2006/relationships" xmlns:p="http://schemas.openxmlformats.org/presentationml/2006/main"/>
</file>

<file path=ppt/tags/tag37.xml><?xml version="1.0" encoding="utf-8"?>
<p:tagLst xmlns:a="http://schemas.openxmlformats.org/drawingml/2006/main" xmlns:r="http://schemas.openxmlformats.org/officeDocument/2006/relationships" xmlns:p="http://schemas.openxmlformats.org/presentationml/2006/main"/>
</file>

<file path=ppt/tags/tag38.xml><?xml version="1.0" encoding="utf-8"?>
<p:tagLst xmlns:a="http://schemas.openxmlformats.org/drawingml/2006/main" xmlns:r="http://schemas.openxmlformats.org/officeDocument/2006/relationships" xmlns:p="http://schemas.openxmlformats.org/presentationml/2006/main"/>
</file>

<file path=ppt/tags/tag39.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40.xml><?xml version="1.0" encoding="utf-8"?>
<p:tagLst xmlns:a="http://schemas.openxmlformats.org/drawingml/2006/main" xmlns:r="http://schemas.openxmlformats.org/officeDocument/2006/relationships" xmlns:p="http://schemas.openxmlformats.org/presentationml/2006/main"/>
</file>

<file path=ppt/tags/tag41.xml><?xml version="1.0" encoding="utf-8"?>
<p:tagLst xmlns:a="http://schemas.openxmlformats.org/drawingml/2006/main" xmlns:r="http://schemas.openxmlformats.org/officeDocument/2006/relationships" xmlns:p="http://schemas.openxmlformats.org/presentationml/2006/main"/>
</file>

<file path=ppt/tags/tag42.xml><?xml version="1.0" encoding="utf-8"?>
<p:tagLst xmlns:a="http://schemas.openxmlformats.org/drawingml/2006/main" xmlns:r="http://schemas.openxmlformats.org/officeDocument/2006/relationships" xmlns:p="http://schemas.openxmlformats.org/presentationml/2006/main"/>
</file>

<file path=ppt/tags/tag43.xml><?xml version="1.0" encoding="utf-8"?>
<p:tagLst xmlns:a="http://schemas.openxmlformats.org/drawingml/2006/main" xmlns:r="http://schemas.openxmlformats.org/officeDocument/2006/relationships" xmlns:p="http://schemas.openxmlformats.org/presentationml/2006/main"/>
</file>

<file path=ppt/tags/tag44.xml><?xml version="1.0" encoding="utf-8"?>
<p:tagLst xmlns:a="http://schemas.openxmlformats.org/drawingml/2006/main" xmlns:r="http://schemas.openxmlformats.org/officeDocument/2006/relationships" xmlns:p="http://schemas.openxmlformats.org/presentationml/2006/main"/>
</file>

<file path=ppt/tags/tag45.xml><?xml version="1.0" encoding="utf-8"?>
<p:tagLst xmlns:a="http://schemas.openxmlformats.org/drawingml/2006/main" xmlns:r="http://schemas.openxmlformats.org/officeDocument/2006/relationships" xmlns:p="http://schemas.openxmlformats.org/presentationml/2006/main"/>
</file>

<file path=ppt/tags/tag46.xml><?xml version="1.0" encoding="utf-8"?>
<p:tagLst xmlns:a="http://schemas.openxmlformats.org/drawingml/2006/main" xmlns:r="http://schemas.openxmlformats.org/officeDocument/2006/relationships" xmlns:p="http://schemas.openxmlformats.org/presentationml/2006/main"/>
</file>

<file path=ppt/tags/tag47.xml><?xml version="1.0" encoding="utf-8"?>
<p:tagLst xmlns:a="http://schemas.openxmlformats.org/drawingml/2006/main" xmlns:r="http://schemas.openxmlformats.org/officeDocument/2006/relationships" xmlns:p="http://schemas.openxmlformats.org/presentationml/2006/main"/>
</file>

<file path=ppt/tags/tag48.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48</Slides>
  <Notes>48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Customer Churn Analysis</dc:title>
  <dc:subject>Telecom Customer Churn Analysis</dc:subject>
  <dc:creator>cds.yahiaahmed68693@alexu.edu.eg</dc:creator>
  <cp:lastModifiedBy>cds.yahiaahmed68693@alexu.edu.eg</cp:lastModifiedBy>
  <cp:revision>1</cp:revision>
  <dcterms:created xsi:type="dcterms:W3CDTF">2024-09-23T00:39:23.639Z</dcterms:created>
  <dcterms:modified xsi:type="dcterms:W3CDTF">2024-09-23T00:39:23.639Z</dcterms:modified>
</cp:coreProperties>
</file>